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4">
  <p:sldMasterIdLst>
    <p:sldMasterId id="2147483648" r:id="rId1"/>
  </p:sldMasterIdLst>
  <p:notesMasterIdLst>
    <p:notesMasterId r:id="rId112"/>
  </p:notesMasterIdLst>
  <p:sldIdLst>
    <p:sldId id="859" r:id="rId2"/>
    <p:sldId id="1269" r:id="rId3"/>
    <p:sldId id="1270" r:id="rId4"/>
    <p:sldId id="1271" r:id="rId5"/>
    <p:sldId id="1238" r:id="rId6"/>
    <p:sldId id="1242" r:id="rId7"/>
    <p:sldId id="1243" r:id="rId8"/>
    <p:sldId id="1244" r:id="rId9"/>
    <p:sldId id="1246" r:id="rId10"/>
    <p:sldId id="1239" r:id="rId11"/>
    <p:sldId id="1241" r:id="rId12"/>
    <p:sldId id="1240" r:id="rId13"/>
    <p:sldId id="1247" r:id="rId14"/>
    <p:sldId id="1272" r:id="rId15"/>
    <p:sldId id="1273" r:id="rId16"/>
    <p:sldId id="1248" r:id="rId17"/>
    <p:sldId id="1274" r:id="rId18"/>
    <p:sldId id="1275" r:id="rId19"/>
    <p:sldId id="1276" r:id="rId20"/>
    <p:sldId id="1277" r:id="rId21"/>
    <p:sldId id="1278" r:id="rId22"/>
    <p:sldId id="1279" r:id="rId23"/>
    <p:sldId id="1280" r:id="rId24"/>
    <p:sldId id="1281" r:id="rId25"/>
    <p:sldId id="1282" r:id="rId26"/>
    <p:sldId id="1285" r:id="rId27"/>
    <p:sldId id="1286" r:id="rId28"/>
    <p:sldId id="1284" r:id="rId29"/>
    <p:sldId id="1287" r:id="rId30"/>
    <p:sldId id="1288" r:id="rId31"/>
    <p:sldId id="1289" r:id="rId32"/>
    <p:sldId id="1290" r:id="rId33"/>
    <p:sldId id="1291" r:id="rId34"/>
    <p:sldId id="1292" r:id="rId35"/>
    <p:sldId id="1293" r:id="rId36"/>
    <p:sldId id="1294" r:id="rId37"/>
    <p:sldId id="1295" r:id="rId38"/>
    <p:sldId id="1299" r:id="rId39"/>
    <p:sldId id="1297" r:id="rId40"/>
    <p:sldId id="1298" r:id="rId41"/>
    <p:sldId id="1300" r:id="rId42"/>
    <p:sldId id="1301" r:id="rId43"/>
    <p:sldId id="1302" r:id="rId44"/>
    <p:sldId id="1303" r:id="rId45"/>
    <p:sldId id="1304" r:id="rId46"/>
    <p:sldId id="1306" r:id="rId47"/>
    <p:sldId id="1308" r:id="rId48"/>
    <p:sldId id="1307" r:id="rId49"/>
    <p:sldId id="1309" r:id="rId50"/>
    <p:sldId id="1310" r:id="rId51"/>
    <p:sldId id="1312" r:id="rId52"/>
    <p:sldId id="1314" r:id="rId53"/>
    <p:sldId id="1315" r:id="rId54"/>
    <p:sldId id="1318" r:id="rId55"/>
    <p:sldId id="1316" r:id="rId56"/>
    <p:sldId id="1319" r:id="rId57"/>
    <p:sldId id="1320" r:id="rId58"/>
    <p:sldId id="1321" r:id="rId59"/>
    <p:sldId id="1322" r:id="rId60"/>
    <p:sldId id="1323" r:id="rId61"/>
    <p:sldId id="1324" r:id="rId62"/>
    <p:sldId id="1325" r:id="rId63"/>
    <p:sldId id="1326" r:id="rId64"/>
    <p:sldId id="1328" r:id="rId65"/>
    <p:sldId id="1329" r:id="rId66"/>
    <p:sldId id="1327" r:id="rId67"/>
    <p:sldId id="1330" r:id="rId68"/>
    <p:sldId id="1331" r:id="rId69"/>
    <p:sldId id="1332" r:id="rId70"/>
    <p:sldId id="1333" r:id="rId71"/>
    <p:sldId id="1337" r:id="rId72"/>
    <p:sldId id="1334" r:id="rId73"/>
    <p:sldId id="1338" r:id="rId74"/>
    <p:sldId id="1347" r:id="rId75"/>
    <p:sldId id="1335" r:id="rId76"/>
    <p:sldId id="1348" r:id="rId77"/>
    <p:sldId id="1346" r:id="rId78"/>
    <p:sldId id="1345" r:id="rId79"/>
    <p:sldId id="1336" r:id="rId80"/>
    <p:sldId id="1349" r:id="rId81"/>
    <p:sldId id="1339" r:id="rId82"/>
    <p:sldId id="1350" r:id="rId83"/>
    <p:sldId id="1351" r:id="rId84"/>
    <p:sldId id="1352" r:id="rId85"/>
    <p:sldId id="1354" r:id="rId86"/>
    <p:sldId id="1353" r:id="rId87"/>
    <p:sldId id="1355" r:id="rId88"/>
    <p:sldId id="1356" r:id="rId89"/>
    <p:sldId id="1357" r:id="rId90"/>
    <p:sldId id="1358" r:id="rId91"/>
    <p:sldId id="1340" r:id="rId92"/>
    <p:sldId id="1359" r:id="rId93"/>
    <p:sldId id="1344" r:id="rId94"/>
    <p:sldId id="1366" r:id="rId95"/>
    <p:sldId id="1367" r:id="rId96"/>
    <p:sldId id="1368" r:id="rId97"/>
    <p:sldId id="1343" r:id="rId98"/>
    <p:sldId id="1362" r:id="rId99"/>
    <p:sldId id="1360" r:id="rId100"/>
    <p:sldId id="1361" r:id="rId101"/>
    <p:sldId id="1363" r:id="rId102"/>
    <p:sldId id="1249" r:id="rId103"/>
    <p:sldId id="1251" r:id="rId104"/>
    <p:sldId id="1253" r:id="rId105"/>
    <p:sldId id="1254" r:id="rId106"/>
    <p:sldId id="1256" r:id="rId107"/>
    <p:sldId id="1260" r:id="rId108"/>
    <p:sldId id="1262" r:id="rId109"/>
    <p:sldId id="1263" r:id="rId110"/>
    <p:sldId id="1265" r:id="rId111"/>
  </p:sldIdLst>
  <p:sldSz cx="12190413" cy="6858000"/>
  <p:notesSz cx="6858000" cy="9144000"/>
  <p:defaultTextStyle>
    <a:defPPr>
      <a:defRPr lang="zh-CN"/>
    </a:defPPr>
    <a:lvl1pPr algn="l" rtl="0" eaLnBrk="0" fontAlgn="base" hangingPunct="0">
      <a:spcBef>
        <a:spcPct val="0"/>
      </a:spcBef>
      <a:spcAft>
        <a:spcPct val="0"/>
      </a:spcAft>
      <a:defRPr sz="2800" b="1" kern="1200">
        <a:solidFill>
          <a:srgbClr val="FF0000"/>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0"/>
      </a:spcBef>
      <a:spcAft>
        <a:spcPct val="0"/>
      </a:spcAft>
      <a:defRPr sz="2800" b="1" kern="1200">
        <a:solidFill>
          <a:srgbClr val="FF0000"/>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0"/>
      </a:spcBef>
      <a:spcAft>
        <a:spcPct val="0"/>
      </a:spcAft>
      <a:defRPr sz="2800" b="1" kern="1200">
        <a:solidFill>
          <a:srgbClr val="FF0000"/>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0"/>
      </a:spcBef>
      <a:spcAft>
        <a:spcPct val="0"/>
      </a:spcAft>
      <a:defRPr sz="2800" b="1" kern="1200">
        <a:solidFill>
          <a:srgbClr val="FF0000"/>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0"/>
      </a:spcBef>
      <a:spcAft>
        <a:spcPct val="0"/>
      </a:spcAft>
      <a:defRPr sz="2800" b="1"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b="1"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b="1"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b="1"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b="1"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D028C"/>
    <a:srgbClr val="C7205C"/>
    <a:srgbClr val="E4F1DE"/>
    <a:srgbClr val="EF412A"/>
    <a:srgbClr val="00AEEF"/>
    <a:srgbClr val="F38928"/>
    <a:srgbClr val="FBC9BC"/>
    <a:srgbClr val="FEE2D1"/>
    <a:srgbClr val="F36821"/>
    <a:srgbClr val="D3EC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06" autoAdjust="0"/>
  </p:normalViewPr>
  <p:slideViewPr>
    <p:cSldViewPr>
      <p:cViewPr varScale="1">
        <p:scale>
          <a:sx n="111" d="100"/>
          <a:sy n="111" d="100"/>
        </p:scale>
        <p:origin x="690" y="120"/>
      </p:cViewPr>
      <p:guideLst>
        <p:guide orient="horz" pos="2160"/>
        <p:guide pos="3840"/>
      </p:guideLst>
    </p:cSldViewPr>
  </p:slideViewPr>
  <p:notesTextViewPr>
    <p:cViewPr>
      <p:scale>
        <a:sx n="1" d="1"/>
        <a:sy n="1" d="1"/>
      </p:scale>
      <p:origin x="0" y="0"/>
    </p:cViewPr>
  </p:notesTextViewPr>
  <p:sorterViewPr>
    <p:cViewPr>
      <p:scale>
        <a:sx n="100" d="100"/>
        <a:sy n="100" d="100"/>
      </p:scale>
      <p:origin x="0" y="3954"/>
    </p:cViewPr>
  </p:sorterViewPr>
  <p:notesViewPr>
    <p:cSldViewPr>
      <p:cViewPr varScale="1">
        <p:scale>
          <a:sx n="85" d="100"/>
          <a:sy n="85" d="100"/>
        </p:scale>
        <p:origin x="3804"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notesMaster" Target="notesMasters/notes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presProps" Target="presProp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b="0" smtClean="0">
                <a:solidFill>
                  <a:schemeClr val="tx1"/>
                </a:solidFill>
                <a:latin typeface="+mn-lt"/>
                <a:ea typeface="+mn-ea"/>
              </a:defRPr>
            </a:lvl1pPr>
          </a:lstStyle>
          <a:p>
            <a:pPr>
              <a:defRPr/>
            </a:pPr>
            <a:fld id="{676DD8E7-ADCF-4362-B87F-019A5BEFE471}" type="datetimeFigureOut">
              <a:rPr lang="zh-CN" altLang="en-US"/>
              <a:t>2025/11/7</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eaLnBrk="1" fontAlgn="auto" hangingPunct="1">
              <a:spcBef>
                <a:spcPts val="0"/>
              </a:spcBef>
              <a:spcAft>
                <a:spcPts val="0"/>
              </a:spcAft>
              <a:defRPr sz="1200" b="0" smtClean="0">
                <a:solidFill>
                  <a:schemeClr val="tx1"/>
                </a:solidFill>
                <a:latin typeface="+mn-lt"/>
                <a:ea typeface="+mn-ea"/>
              </a:defRPr>
            </a:lvl1pPr>
          </a:lstStyle>
          <a:p>
            <a:pPr>
              <a:defRPr/>
            </a:pPr>
            <a:fld id="{6DA6677A-7160-4083-9553-F35DCC12160A}" type="slidenum">
              <a:rPr lang="zh-CN" altLang="en-US"/>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360854" y="746120"/>
            <a:ext cx="11485848" cy="646331"/>
          </a:xfrm>
        </p:spPr>
        <p:txBody>
          <a:bodyPr wrap="square">
            <a:spAutoFit/>
          </a:bodyPr>
          <a:lstStyle>
            <a:lvl1pPr marL="0" indent="0" algn="just">
              <a:lnSpc>
                <a:spcPct val="150000"/>
              </a:lnSpc>
              <a:spcBef>
                <a:spcPts val="0"/>
              </a:spcBef>
              <a:buFontTx/>
              <a:buNone/>
              <a:tabLst>
                <a:tab pos="5645150" algn="l"/>
                <a:tab pos="9862820" algn="l"/>
              </a:tabLst>
              <a:defRPr sz="2400" b="0"/>
            </a:lvl1pPr>
            <a:lvl2pPr marL="457200" indent="0">
              <a:buFontTx/>
              <a:buNone/>
              <a:defRPr sz="2800" b="1"/>
            </a:lvl2pPr>
            <a:lvl3pPr marL="914400" indent="0">
              <a:buFontTx/>
              <a:buNone/>
              <a:defRPr sz="2800" b="1"/>
            </a:lvl3pPr>
            <a:lvl4pPr marL="1371600" indent="0">
              <a:buFontTx/>
              <a:buNone/>
              <a:defRPr sz="2800" b="1"/>
            </a:lvl4pPr>
            <a:lvl5pPr marL="1828800" indent="0">
              <a:buFontTx/>
              <a:buNone/>
              <a:defRPr sz="2800" b="1"/>
            </a:lvl5pPr>
          </a:lstStyle>
          <a:p>
            <a:pPr lvl="0"/>
            <a:r>
              <a:rPr lang="zh-CN" altLang="en-US" dirty="0"/>
              <a:t>单击此处编辑母版文本样式</a:t>
            </a:r>
          </a:p>
        </p:txBody>
      </p:sp>
      <p:sp>
        <p:nvSpPr>
          <p:cNvPr id="6" name="文本框 5"/>
          <p:cNvSpPr txBox="1"/>
          <p:nvPr userDrawn="1"/>
        </p:nvSpPr>
        <p:spPr>
          <a:xfrm>
            <a:off x="4655046" y="-27384"/>
            <a:ext cx="7272808" cy="400110"/>
          </a:xfrm>
          <a:prstGeom prst="rect">
            <a:avLst/>
          </a:prstGeom>
          <a:noFill/>
        </p:spPr>
        <p:txBody>
          <a:bodyPr wrap="square" rtlCol="0">
            <a:spAutoFit/>
          </a:bodyPr>
          <a:lstStyle/>
          <a:p>
            <a:pPr algn="r" eaLnBrk="1" fontAlgn="auto" hangingPunct="1">
              <a:spcBef>
                <a:spcPts val="0"/>
              </a:spcBef>
              <a:spcAft>
                <a:spcPts val="0"/>
              </a:spcAft>
            </a:pPr>
            <a:r>
              <a:rPr lang="zh-CN" altLang="en-US" sz="2000" smtClean="0">
                <a:solidFill>
                  <a:prstClr val="black"/>
                </a:solidFill>
                <a:latin typeface="楷体" panose="02010609060101010101" pitchFamily="49" charset="-122"/>
                <a:ea typeface="楷体" panose="02010609060101010101" pitchFamily="49" charset="-122"/>
              </a:rPr>
              <a:t>实验班全程提优训练</a:t>
            </a:r>
            <a:r>
              <a:rPr lang="zh-CN" altLang="en-US" sz="2000" baseline="0" smtClean="0">
                <a:solidFill>
                  <a:prstClr val="black"/>
                </a:solidFill>
                <a:latin typeface="楷体" panose="02010609060101010101" pitchFamily="49" charset="-122"/>
                <a:ea typeface="楷体" panose="02010609060101010101" pitchFamily="49" charset="-122"/>
              </a:rPr>
              <a:t> 高中语文 必修 下册</a:t>
            </a:r>
            <a:endParaRPr lang="zh-CN" altLang="en-US" sz="2000" dirty="0">
              <a:solidFill>
                <a:prstClr val="black"/>
              </a:solidFill>
              <a:latin typeface="楷体" panose="02010609060101010101" pitchFamily="49" charset="-122"/>
              <a:ea typeface="楷体" panose="02010609060101010101" pitchFamily="49"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09600" y="274638"/>
            <a:ext cx="1097121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p>
        </p:txBody>
      </p:sp>
      <p:sp>
        <p:nvSpPr>
          <p:cNvPr id="1027" name="文本占位符 2"/>
          <p:cNvSpPr>
            <a:spLocks noGrp="1"/>
          </p:cNvSpPr>
          <p:nvPr>
            <p:ph type="body" idx="1"/>
          </p:nvPr>
        </p:nvSpPr>
        <p:spPr bwMode="auto">
          <a:xfrm>
            <a:off x="609600" y="1600200"/>
            <a:ext cx="1097121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5"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b="0" smtClean="0">
                <a:solidFill>
                  <a:schemeClr val="tx1">
                    <a:tint val="75000"/>
                  </a:schemeClr>
                </a:solidFill>
                <a:latin typeface="+mn-lt"/>
                <a:ea typeface="+mn-ea"/>
              </a:defRPr>
            </a:lvl1pPr>
          </a:lstStyle>
          <a:p>
            <a:pPr>
              <a:defRPr/>
            </a:pPr>
            <a:fld id="{5A251CE3-0789-4FE2-9BCC-68528F2EDFEB}" type="datetimeFigureOut">
              <a:rPr lang="zh-CN" altLang="en-US"/>
              <a:t>2025/11/7</a:t>
            </a:fld>
            <a:endParaRPr lang="zh-CN" altLang="en-US"/>
          </a:p>
        </p:txBody>
      </p:sp>
      <p:sp>
        <p:nvSpPr>
          <p:cNvPr id="17" name="灯片编号占位符 5"/>
          <p:cNvSpPr>
            <a:spLocks noGrp="1"/>
          </p:cNvSpPr>
          <p:nvPr>
            <p:ph type="sldNum" sz="quarter" idx="4"/>
          </p:nvPr>
        </p:nvSpPr>
        <p:spPr>
          <a:xfrm>
            <a:off x="8736013" y="6356350"/>
            <a:ext cx="2844800" cy="365125"/>
          </a:xfrm>
          <a:prstGeom prst="rect">
            <a:avLst/>
          </a:prstGeom>
        </p:spPr>
        <p:txBody>
          <a:bodyPr vert="horz" lIns="91440" tIns="45720" rIns="91440" bIns="45720" rtlCol="0" anchor="ctr"/>
          <a:lstStyle>
            <a:lvl1pPr algn="r" eaLnBrk="1" fontAlgn="auto" hangingPunct="1">
              <a:spcBef>
                <a:spcPts val="0"/>
              </a:spcBef>
              <a:spcAft>
                <a:spcPts val="0"/>
              </a:spcAft>
              <a:defRPr sz="1200" b="0" smtClean="0">
                <a:solidFill>
                  <a:schemeClr val="tx1">
                    <a:tint val="75000"/>
                  </a:schemeClr>
                </a:solidFill>
                <a:latin typeface="+mn-lt"/>
                <a:ea typeface="+mn-ea"/>
              </a:defRPr>
            </a:lvl1pPr>
          </a:lstStyle>
          <a:p>
            <a:pPr>
              <a:defRPr/>
            </a:pPr>
            <a:fld id="{C2E4B378-20BA-44D9-BD0B-51CDB6E9541E}"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Times New Roman" panose="02020603050405020304" pitchFamily="18" charset="0"/>
          <a:ea typeface="宋体" panose="02010600030101010101" pitchFamily="2" charset="-122"/>
        </a:defRPr>
      </a:lvl2pPr>
      <a:lvl3pPr algn="ctr" rtl="0" fontAlgn="base">
        <a:spcBef>
          <a:spcPct val="0"/>
        </a:spcBef>
        <a:spcAft>
          <a:spcPct val="0"/>
        </a:spcAft>
        <a:defRPr sz="4400">
          <a:solidFill>
            <a:schemeClr val="tx1"/>
          </a:solidFill>
          <a:latin typeface="Times New Roman" panose="02020603050405020304" pitchFamily="18" charset="0"/>
          <a:ea typeface="宋体" panose="02010600030101010101" pitchFamily="2" charset="-122"/>
        </a:defRPr>
      </a:lvl3pPr>
      <a:lvl4pPr algn="ctr" rtl="0" fontAlgn="base">
        <a:spcBef>
          <a:spcPct val="0"/>
        </a:spcBef>
        <a:spcAft>
          <a:spcPct val="0"/>
        </a:spcAft>
        <a:defRPr sz="4400">
          <a:solidFill>
            <a:schemeClr val="tx1"/>
          </a:solidFill>
          <a:latin typeface="Times New Roman" panose="02020603050405020304" pitchFamily="18" charset="0"/>
          <a:ea typeface="宋体" panose="02010600030101010101" pitchFamily="2" charset="-122"/>
        </a:defRPr>
      </a:lvl4pPr>
      <a:lvl5pPr algn="ctr" rtl="0" fontAlgn="base">
        <a:spcBef>
          <a:spcPct val="0"/>
        </a:spcBef>
        <a:spcAft>
          <a:spcPct val="0"/>
        </a:spcAft>
        <a:defRPr sz="4400">
          <a:solidFill>
            <a:schemeClr val="tx1"/>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sz="4400">
          <a:solidFill>
            <a:schemeClr val="tx1"/>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sz="4400">
          <a:solidFill>
            <a:schemeClr val="tx1"/>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sz="4400">
          <a:solidFill>
            <a:schemeClr val="tx1"/>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sz="4400">
          <a:solidFill>
            <a:schemeClr val="tx1"/>
          </a:solidFill>
          <a:latin typeface="Times New Roman" panose="02020603050405020304" pitchFamily="18"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0.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0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5.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3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39.jpeg"/></Relationships>
</file>

<file path=ppt/slides/_rels/slide5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Layout" Target="../slideLayouts/slideLayout1.xml"/><Relationship Id="rId5" Type="http://schemas.openxmlformats.org/officeDocument/2006/relationships/image" Target="../media/image44.jpeg"/><Relationship Id="rId4" Type="http://schemas.openxmlformats.org/officeDocument/2006/relationships/image" Target="../media/image13.png"/></Relationships>
</file>

<file path=ppt/slides/_rels/slide6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45.jpeg"/></Relationships>
</file>

<file path=ppt/slides/_rels/slide6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46.jpeg"/></Relationships>
</file>

<file path=ppt/slides/_rels/slide6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48.jpeg"/></Relationships>
</file>

<file path=ppt/slides/_rels/slide6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51.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53.jpeg"/></Relationships>
</file>

<file path=ppt/slides/_rels/slide7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55.jpeg"/></Relationships>
</file>

<file path=ppt/slides/_rels/slide7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59.jpeg"/></Relationships>
</file>

<file path=ppt/slides/_rels/slide79.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61.jpeg"/></Relationships>
</file>

<file path=ppt/slides/_rels/slide81.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1.xml"/><Relationship Id="rId4" Type="http://schemas.openxmlformats.org/officeDocument/2006/relationships/image" Target="../media/image67.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69.jpeg"/><Relationship Id="rId4" Type="http://schemas.openxmlformats.org/officeDocument/2006/relationships/image" Target="../media/image68.jpeg"/></Relationships>
</file>

<file path=ppt/slides/_rels/slide8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70.jpeg"/></Relationships>
</file>

<file path=ppt/slides/_rels/slide8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69.png"/><Relationship Id="rId1" Type="http://schemas.openxmlformats.org/officeDocument/2006/relationships/slideLayout" Target="../slideLayouts/slideLayout1.xml"/><Relationship Id="rId5" Type="http://schemas.openxmlformats.org/officeDocument/2006/relationships/image" Target="../media/image72.png"/><Relationship Id="rId4" Type="http://schemas.openxmlformats.org/officeDocument/2006/relationships/image" Target="../media/image71.png"/></Relationships>
</file>

<file path=ppt/slides/_rels/slide8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9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730.pn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34327" y="1412776"/>
            <a:ext cx="11523345" cy="3785652"/>
          </a:xfrm>
          <a:prstGeom prst="rect">
            <a:avLst/>
          </a:prstGeom>
          <a:noFill/>
        </p:spPr>
        <p:txBody>
          <a:bodyPr wrap="square" rtlCol="0">
            <a:spAutoFit/>
          </a:bodyPr>
          <a:lstStyle/>
          <a:p>
            <a:pPr algn="ctr" eaLnBrk="1" fontAlgn="auto" hangingPunct="1">
              <a:lnSpc>
                <a:spcPct val="150000"/>
              </a:lnSpc>
              <a:spcBef>
                <a:spcPts val="0"/>
              </a:spcBef>
              <a:spcAft>
                <a:spcPts val="0"/>
              </a:spcAft>
            </a:pPr>
            <a:r>
              <a:rPr lang="zh-CN" altLang="en-US" sz="5400" smtClean="0">
                <a:solidFill>
                  <a:srgbClr val="549E39"/>
                </a:solidFill>
                <a:latin typeface="微软雅黑" panose="020B0503020204020204" pitchFamily="34" charset="-122"/>
                <a:ea typeface="微软雅黑" panose="020B0503020204020204" pitchFamily="34" charset="-122"/>
                <a:cs typeface="微软雅黑" panose="020B0503020204020204" pitchFamily="34" charset="-122"/>
              </a:rPr>
              <a:t>第一单元  思辨性阅读与表达</a:t>
            </a:r>
            <a:endParaRPr lang="en-US" altLang="zh-CN" sz="5400" smtClean="0">
              <a:solidFill>
                <a:srgbClr val="549E39"/>
              </a:solidFill>
              <a:latin typeface="微软雅黑" panose="020B0503020204020204" pitchFamily="34" charset="-122"/>
              <a:ea typeface="微软雅黑" panose="020B0503020204020204" pitchFamily="34" charset="-122"/>
              <a:cs typeface="微软雅黑" panose="020B0503020204020204" pitchFamily="34" charset="-122"/>
            </a:endParaRPr>
          </a:p>
          <a:p>
            <a:pPr algn="ctr" eaLnBrk="1" fontAlgn="auto" hangingPunct="1">
              <a:lnSpc>
                <a:spcPct val="150000"/>
              </a:lnSpc>
              <a:spcBef>
                <a:spcPts val="0"/>
              </a:spcBef>
              <a:spcAft>
                <a:spcPts val="0"/>
              </a:spcAft>
            </a:pPr>
            <a:r>
              <a:rPr lang="zh-CN" altLang="en-US" sz="5200">
                <a:solidFill>
                  <a:srgbClr val="549E39"/>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5200" smtClean="0">
                <a:solidFill>
                  <a:schemeClr val="tx1"/>
                </a:solidFill>
                <a:latin typeface="+mn-lt"/>
                <a:ea typeface="微软雅黑" panose="020B0503020204020204" pitchFamily="34" charset="-122"/>
                <a:cs typeface="微软雅黑" panose="020B0503020204020204" pitchFamily="34" charset="-122"/>
              </a:rPr>
              <a:t>1</a:t>
            </a:r>
            <a:r>
              <a:rPr lang="zh-CN" altLang="en-US" sz="520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子</a:t>
            </a:r>
            <a:r>
              <a:rPr lang="zh-CN" altLang="en-US" sz="52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路</a:t>
            </a:r>
            <a:r>
              <a:rPr lang="zh-CN" altLang="en-US" sz="5200">
                <a:solidFill>
                  <a:schemeClr val="tx1"/>
                </a:solidFill>
                <a:latin typeface="+mj-ea"/>
                <a:ea typeface="+mj-ea"/>
                <a:cs typeface="微软雅黑" panose="020B0503020204020204" pitchFamily="34" charset="-122"/>
              </a:rPr>
              <a:t>、</a:t>
            </a:r>
            <a:r>
              <a:rPr lang="zh-CN" altLang="en-US" sz="52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曾皙</a:t>
            </a:r>
            <a:r>
              <a:rPr lang="zh-CN" altLang="en-US" sz="5200">
                <a:solidFill>
                  <a:schemeClr val="tx1"/>
                </a:solidFill>
                <a:latin typeface="+mj-ea"/>
                <a:ea typeface="+mj-ea"/>
                <a:cs typeface="微软雅黑" panose="020B0503020204020204" pitchFamily="34" charset="-122"/>
              </a:rPr>
              <a:t>、</a:t>
            </a:r>
            <a:r>
              <a:rPr lang="zh-CN" altLang="en-US" sz="52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冉有</a:t>
            </a:r>
            <a:r>
              <a:rPr lang="zh-CN" altLang="en-US" sz="5200">
                <a:solidFill>
                  <a:schemeClr val="tx1"/>
                </a:solidFill>
                <a:latin typeface="+mj-ea"/>
                <a:ea typeface="+mj-ea"/>
                <a:cs typeface="微软雅黑" panose="020B0503020204020204" pitchFamily="34" charset="-122"/>
              </a:rPr>
              <a:t>、</a:t>
            </a:r>
            <a:r>
              <a:rPr lang="zh-CN" altLang="en-US" sz="52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公西华侍坐</a:t>
            </a:r>
          </a:p>
          <a:p>
            <a:pPr algn="ctr" eaLnBrk="1" fontAlgn="auto" hangingPunct="1">
              <a:lnSpc>
                <a:spcPct val="150000"/>
              </a:lnSpc>
              <a:spcBef>
                <a:spcPts val="0"/>
              </a:spcBef>
              <a:spcAft>
                <a:spcPts val="0"/>
              </a:spcAft>
            </a:pPr>
            <a:r>
              <a:rPr lang="zh-CN" altLang="en-US" sz="540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齐桓晋</a:t>
            </a:r>
            <a:r>
              <a:rPr lang="zh-CN" altLang="en-US" sz="5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文之事　</a:t>
            </a:r>
            <a:r>
              <a:rPr lang="zh-CN" altLang="en-US" sz="540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庖丁解牛</a:t>
            </a:r>
            <a:endParaRPr lang="zh-CN" altLang="en-US" sz="5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内容占位符 5"/>
              <p:cNvSpPr>
                <a:spLocks noGrp="1"/>
              </p:cNvSpPr>
              <p:nvPr>
                <p:ph idx="1"/>
              </p:nvPr>
            </p:nvSpPr>
            <p:spPr>
              <a:xfrm>
                <a:off x="360854" y="1277995"/>
                <a:ext cx="11485848" cy="4239237"/>
              </a:xfrm>
            </p:spPr>
            <p:txBody>
              <a:bodyPr/>
              <a:lstStyle/>
              <a:p>
                <a:pPr algn="dist" hangingPunct="0">
                  <a:spcAft>
                    <a:spcPts val="0"/>
                  </a:spcAf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子 曰：</a:t>
                </a:r>
                <a:r>
                  <a:rPr lang="en-US" altLang="zh-CN" b="1" u="sng">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以吾 一 日长乎尔，毋吾</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孔子说</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因为我年纪比你们大一点</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不要因我</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年长</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a:t>
                </a:r>
                <a:endParaRPr lang="en-US" altLang="zh-CN" b="1" u="sng"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u="sng"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以</a:t>
                </a:r>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也</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①</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。居则曰</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②</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b="1" u="sng">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不吾知</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③</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也！</a:t>
                </a:r>
                <a:r>
                  <a:rPr lang="en-US" altLang="zh-CN" b="1" u="sng">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如或知</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a:t>不敢说话了。</a:t>
                </a:r>
                <a:r>
                  <a:rPr lang="zh-CN" altLang="zh-CN" b="1" baseline="30000"/>
                  <a:t>　</a:t>
                </a:r>
                <a:r>
                  <a:rPr lang="zh-CN" altLang="zh-CN" b="1"/>
                  <a:t>（你们）平日说：</a:t>
                </a:r>
                <a:r>
                  <a:rPr lang="en-US" altLang="zh-CN" b="1"/>
                  <a:t>‘</a:t>
                </a:r>
                <a:r>
                  <a:rPr lang="zh-CN" altLang="zh-CN" b="1"/>
                  <a:t>（人们都）不了解我啊！</a:t>
                </a:r>
                <a:r>
                  <a:rPr lang="en-US" altLang="zh-CN" b="1"/>
                  <a:t>’</a:t>
                </a:r>
                <a:r>
                  <a:rPr lang="zh-CN" altLang="zh-CN" b="1"/>
                  <a:t>假如有人</a:t>
                </a:r>
                <a:r>
                  <a:rPr lang="zh-CN" altLang="zh-CN" b="1" smtClean="0"/>
                  <a:t>了解</a:t>
                </a:r>
                <a:endParaRPr lang="en-US" altLang="zh-CN" b="1" u="sng"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u="sng"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尔</a:t>
                </a:r>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，则　何以 哉</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④</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b="1" u="sng">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en-US"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u="sng" baseline="30000">
                    <a:solidFill>
                      <a:srgbClr val="D73100"/>
                    </a:solidFill>
                    <a:uFill>
                      <a:solidFill>
                        <a:srgbClr val="000000"/>
                      </a:solidFill>
                    </a:uFill>
                    <a:latin typeface="MS Mincho"/>
                    <a:ea typeface="宋体" panose="02010600030101010101" pitchFamily="2" charset="-122"/>
                    <a:cs typeface="Times New Roman" panose="02020603050405020304" pitchFamily="18" charset="0"/>
                  </a:rPr>
                  <a:t>❷</a:t>
                </a:r>
                <a:r>
                  <a:rPr lang="en-US"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sz="105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打算怎么做呢</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smtClean="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xmlns="">
          <p:sp>
            <p:nvSpPr>
              <p:cNvPr id="6" name="内容占位符 5"/>
              <p:cNvSpPr>
                <a:spLocks noGrp="1" noRot="1" noChangeAspect="1" noMove="1" noResize="1" noEditPoints="1" noAdjustHandles="1" noChangeArrowheads="1" noChangeShapeType="1" noTextEdit="1"/>
              </p:cNvSpPr>
              <p:nvPr>
                <p:ph idx="1"/>
              </p:nvPr>
            </p:nvSpPr>
            <p:spPr>
              <a:xfrm>
                <a:off x="360854" y="1277995"/>
                <a:ext cx="11485848" cy="4239237"/>
              </a:xfrm>
              <a:blipFill>
                <a:blip r:embed="rId2"/>
                <a:stretch>
                  <a:fillRect l="-796" r="-849" b="-28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33259026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334566" y="2060848"/>
            <a:ext cx="11593288" cy="1872208"/>
          </a:xfrm>
          <a:prstGeom prst="rect">
            <a:avLst/>
          </a:prstGeom>
        </p:spPr>
      </p:pic>
      <p:sp>
        <p:nvSpPr>
          <p:cNvPr id="5" name="内容占位符 2"/>
          <p:cNvSpPr txBox="1">
            <a:spLocks/>
          </p:cNvSpPr>
          <p:nvPr/>
        </p:nvSpPr>
        <p:spPr bwMode="auto">
          <a:xfrm>
            <a:off x="360854" y="2564904"/>
            <a:ext cx="11485848"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l">
              <a:spcBef>
                <a:spcPct val="0"/>
              </a:spcBef>
              <a:spcAft>
                <a:spcPts val="0"/>
              </a:spcAft>
              <a:tabLs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a:solidFill>
                  <a:srgbClr val="D73100"/>
                </a:solidFill>
                <a:latin typeface="MS Mincho"/>
                <a:ea typeface="宋体" panose="02010600030101010101" pitchFamily="2" charset="-122"/>
                <a:cs typeface="Times New Roman" panose="02020603050405020304" pitchFamily="18" charset="0"/>
              </a:rPr>
              <a:t>❺</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如土委地</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采用比喻手法，表现了克服困难所带来的成果——牛身上的骨</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肉像坍塌的泥土一样落在地上。此处将庖丁克服困难后的欣喜情态刻画得活灵活现。</a:t>
            </a:r>
          </a:p>
        </p:txBody>
      </p:sp>
      <p:pic>
        <p:nvPicPr>
          <p:cNvPr id="6" name="图片 5"/>
          <p:cNvPicPr>
            <a:picLocks noChangeAspect="1"/>
          </p:cNvPicPr>
          <p:nvPr/>
        </p:nvPicPr>
        <p:blipFill>
          <a:blip r:embed="rId3">
            <a:clrChange>
              <a:clrFrom>
                <a:srgbClr val="FEF2E3"/>
              </a:clrFrom>
              <a:clrTo>
                <a:srgbClr val="FEF2E3">
                  <a:alpha val="0"/>
                </a:srgbClr>
              </a:clrTo>
            </a:clrChange>
          </a:blip>
          <a:stretch>
            <a:fillRect/>
          </a:stretch>
        </p:blipFill>
        <p:spPr>
          <a:xfrm>
            <a:off x="5591150" y="2060848"/>
            <a:ext cx="981752" cy="550739"/>
          </a:xfrm>
          <a:prstGeom prst="rect">
            <a:avLst/>
          </a:prstGeom>
        </p:spPr>
      </p:pic>
    </p:spTree>
    <p:extLst>
      <p:ext uri="{BB962C8B-B14F-4D97-AF65-F5344CB8AC3E}">
        <p14:creationId xmlns:p14="http://schemas.microsoft.com/office/powerpoint/2010/main" val="128423979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内容占位符 1"/>
              <p:cNvSpPr>
                <a:spLocks noGrp="1"/>
              </p:cNvSpPr>
              <p:nvPr>
                <p:ph idx="1"/>
              </p:nvPr>
            </p:nvSpPr>
            <p:spPr>
              <a:xfrm>
                <a:off x="360854" y="1124744"/>
                <a:ext cx="11485848" cy="1541704"/>
              </a:xfrm>
            </p:spPr>
            <p:txBody>
              <a:bodyPr/>
              <a:lstStyle/>
              <a:p>
                <a:pPr hangingPunct="0">
                  <a:spcAft>
                    <a:spcPts val="0"/>
                  </a:spcAf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文惠君曰：</a:t>
                </a:r>
                <a:r>
                  <a:rPr lang="en-US" altLang="zh-CN" b="1" u="sng">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善哉！吾闻庖丁之言，得养生</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①</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焉。</a:t>
                </a:r>
                <a:r>
                  <a:rPr lang="en-US" altLang="zh-CN" b="1" u="sng">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en-US" altLang="zh-CN" b="1" u="sng" baseline="30000">
                    <a:solidFill>
                      <a:srgbClr val="D73100"/>
                    </a:solidFill>
                    <a:uFill>
                      <a:solidFill>
                        <a:srgbClr val="000000"/>
                      </a:solidFill>
                    </a:uFill>
                    <a:latin typeface="MS Mincho"/>
                    <a:ea typeface="宋体" panose="02010600030101010101" pitchFamily="2" charset="-122"/>
                    <a:cs typeface="Times New Roman" panose="02020603050405020304" pitchFamily="18" charset="0"/>
                  </a:rPr>
                  <a:t>❻</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梁惠王说</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好啊</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我听了庖丁的话</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懂得养生之道了。</a:t>
                </a:r>
                <a:r>
                  <a:rPr lang="en-US" altLang="zh-CN" b="1" smtClean="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xmlns="">
          <p:sp>
            <p:nvSpPr>
              <p:cNvPr id="4" name="内容占位符 1"/>
              <p:cNvSpPr>
                <a:spLocks noGrp="1" noRot="1" noChangeAspect="1" noMove="1" noResize="1" noEditPoints="1" noAdjustHandles="1" noChangeArrowheads="1" noChangeShapeType="1" noTextEdit="1"/>
              </p:cNvSpPr>
              <p:nvPr>
                <p:ph idx="1"/>
              </p:nvPr>
            </p:nvSpPr>
            <p:spPr>
              <a:xfrm>
                <a:off x="360854" y="1124744"/>
                <a:ext cx="11485848" cy="1541704"/>
              </a:xfrm>
              <a:blipFill>
                <a:blip r:embed="rId2"/>
                <a:stretch>
                  <a:fillRect b="-7143"/>
                </a:stretch>
              </a:blipFill>
            </p:spPr>
            <p:txBody>
              <a:bodyPr/>
              <a:lstStyle/>
              <a:p>
                <a:r>
                  <a:rPr lang="zh-CN" altLang="en-US">
                    <a:noFill/>
                  </a:rPr>
                  <a:t> </a:t>
                </a:r>
              </a:p>
            </p:txBody>
          </p:sp>
        </mc:Fallback>
      </mc:AlternateContent>
      <p:sp>
        <p:nvSpPr>
          <p:cNvPr id="3" name="内容占位符 1"/>
          <p:cNvSpPr txBox="1">
            <a:spLocks/>
          </p:cNvSpPr>
          <p:nvPr/>
        </p:nvSpPr>
        <p:spPr bwMode="auto">
          <a:xfrm>
            <a:off x="360854" y="2852936"/>
            <a:ext cx="11485848" cy="576248"/>
          </a:xfrm>
          <a:prstGeom prst="rect">
            <a:avLst/>
          </a:prstGeom>
          <a:noFill/>
          <a:ln w="19050">
            <a:solidFill>
              <a:srgbClr val="EF412A"/>
            </a:solidFill>
            <a:prstDash val="sys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①</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养生</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养生之道。</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图片 4"/>
          <p:cNvPicPr>
            <a:picLocks noChangeAspect="1"/>
          </p:cNvPicPr>
          <p:nvPr/>
        </p:nvPicPr>
        <p:blipFill>
          <a:blip r:embed="rId3"/>
          <a:stretch>
            <a:fillRect/>
          </a:stretch>
        </p:blipFill>
        <p:spPr>
          <a:xfrm>
            <a:off x="334566" y="3573016"/>
            <a:ext cx="11593288" cy="1296144"/>
          </a:xfrm>
          <a:prstGeom prst="rect">
            <a:avLst/>
          </a:prstGeom>
        </p:spPr>
      </p:pic>
      <p:sp>
        <p:nvSpPr>
          <p:cNvPr id="6" name="内容占位符 2"/>
          <p:cNvSpPr txBox="1">
            <a:spLocks/>
          </p:cNvSpPr>
          <p:nvPr/>
        </p:nvSpPr>
        <p:spPr bwMode="auto">
          <a:xfrm>
            <a:off x="360854" y="4077072"/>
            <a:ext cx="11485848"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spc="-100">
                <a:solidFill>
                  <a:srgbClr val="D73100"/>
                </a:solidFill>
                <a:latin typeface="MS Mincho"/>
                <a:ea typeface="宋体" panose="02010600030101010101" pitchFamily="2" charset="-122"/>
                <a:cs typeface="Times New Roman" panose="02020603050405020304" pitchFamily="18" charset="0"/>
              </a:rPr>
              <a:t>❻</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以文惠君的赞叹作结，既肯定庖丁言论的正确，又画龙点睛，点出文章主旨。</a:t>
            </a:r>
            <a:endParaRPr lang="zh-CN" altLang="zh-CN" spc="-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7" name="图片 6"/>
          <p:cNvPicPr>
            <a:picLocks noChangeAspect="1"/>
          </p:cNvPicPr>
          <p:nvPr/>
        </p:nvPicPr>
        <p:blipFill>
          <a:blip r:embed="rId4">
            <a:clrChange>
              <a:clrFrom>
                <a:srgbClr val="FEF2E3"/>
              </a:clrFrom>
              <a:clrTo>
                <a:srgbClr val="FEF2E3">
                  <a:alpha val="0"/>
                </a:srgbClr>
              </a:clrTo>
            </a:clrChange>
          </a:blip>
          <a:stretch>
            <a:fillRect/>
          </a:stretch>
        </p:blipFill>
        <p:spPr>
          <a:xfrm>
            <a:off x="5591150" y="3573016"/>
            <a:ext cx="981752" cy="550739"/>
          </a:xfrm>
          <a:prstGeom prst="rect">
            <a:avLst/>
          </a:prstGeom>
        </p:spPr>
      </p:pic>
    </p:spTree>
    <p:extLst>
      <p:ext uri="{BB962C8B-B14F-4D97-AF65-F5344CB8AC3E}">
        <p14:creationId xmlns:p14="http://schemas.microsoft.com/office/powerpoint/2010/main" val="363339619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1628800"/>
            <a:ext cx="11485848" cy="495585"/>
          </a:xfrm>
        </p:spPr>
        <p:txBody>
          <a:bodyPr/>
          <a:lstStyle/>
          <a:p>
            <a:pPr algn="ctr" hangingPunct="0">
              <a:spcAft>
                <a:spcPts val="0"/>
              </a:spcAft>
            </a:pPr>
            <a:r>
              <a:rPr lang="zh-CN" altLang="zh-CN" sz="2000" b="1">
                <a:solidFill>
                  <a:srgbClr val="E26355"/>
                </a:solidFill>
                <a:latin typeface="Times New Roman" panose="02020603050405020304" pitchFamily="18" charset="0"/>
                <a:ea typeface="黑体" panose="02010609060101010101" pitchFamily="49" charset="-122"/>
                <a:cs typeface="Times New Roman" panose="02020603050405020304" pitchFamily="18" charset="0"/>
              </a:rPr>
              <a:t>文言词语、文化常识题解题</a:t>
            </a:r>
            <a:r>
              <a:rPr lang="zh-CN" altLang="zh-CN" sz="2000" b="1" smtClean="0">
                <a:solidFill>
                  <a:srgbClr val="E26355"/>
                </a:solidFill>
                <a:latin typeface="Times New Roman" panose="02020603050405020304" pitchFamily="18" charset="0"/>
                <a:ea typeface="黑体" panose="02010609060101010101" pitchFamily="49" charset="-122"/>
                <a:cs typeface="Times New Roman" panose="02020603050405020304" pitchFamily="18" charset="0"/>
              </a:rPr>
              <a:t>技法</a:t>
            </a:r>
            <a:endParaRPr lang="zh-CN" altLang="zh-CN" sz="20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图片 2"/>
          <p:cNvPicPr>
            <a:picLocks noChangeAspect="1"/>
          </p:cNvPicPr>
          <p:nvPr/>
        </p:nvPicPr>
        <p:blipFill>
          <a:blip r:embed="rId2"/>
          <a:stretch>
            <a:fillRect/>
          </a:stretch>
        </p:blipFill>
        <p:spPr>
          <a:xfrm>
            <a:off x="3033844" y="764704"/>
            <a:ext cx="6122725" cy="801228"/>
          </a:xfrm>
          <a:prstGeom prst="rect">
            <a:avLst/>
          </a:prstGeom>
        </p:spPr>
      </p:pic>
      <p:pic>
        <p:nvPicPr>
          <p:cNvPr id="4" name="图片 3"/>
          <p:cNvPicPr>
            <a:picLocks noChangeAspect="1"/>
          </p:cNvPicPr>
          <p:nvPr/>
        </p:nvPicPr>
        <p:blipFill>
          <a:blip r:embed="rId3"/>
          <a:stretch>
            <a:fillRect/>
          </a:stretch>
        </p:blipFill>
        <p:spPr>
          <a:xfrm>
            <a:off x="406574" y="2132856"/>
            <a:ext cx="1924164" cy="409718"/>
          </a:xfrm>
          <a:prstGeom prst="rect">
            <a:avLst/>
          </a:prstGeom>
        </p:spPr>
      </p:pic>
      <p:graphicFrame>
        <p:nvGraphicFramePr>
          <p:cNvPr id="6" name="表格 5"/>
          <p:cNvGraphicFramePr>
            <a:graphicFrameLocks noGrp="1"/>
          </p:cNvGraphicFramePr>
          <p:nvPr>
            <p:extLst>
              <p:ext uri="{D42A27DB-BD31-4B8C-83A1-F6EECF244321}">
                <p14:modId xmlns:p14="http://schemas.microsoft.com/office/powerpoint/2010/main" val="3203429087"/>
              </p:ext>
            </p:extLst>
          </p:nvPr>
        </p:nvGraphicFramePr>
        <p:xfrm>
          <a:off x="406575" y="2662689"/>
          <a:ext cx="11377264" cy="3473215"/>
        </p:xfrm>
        <a:graphic>
          <a:graphicData uri="http://schemas.openxmlformats.org/drawingml/2006/table">
            <a:tbl>
              <a:tblPr firstRow="1" firstCol="1" bandRow="1"/>
              <a:tblGrid>
                <a:gridCol w="1728191">
                  <a:extLst>
                    <a:ext uri="{9D8B030D-6E8A-4147-A177-3AD203B41FA5}">
                      <a16:colId xmlns:a16="http://schemas.microsoft.com/office/drawing/2014/main" val="3517880289"/>
                    </a:ext>
                  </a:extLst>
                </a:gridCol>
                <a:gridCol w="9649073">
                  <a:extLst>
                    <a:ext uri="{9D8B030D-6E8A-4147-A177-3AD203B41FA5}">
                      <a16:colId xmlns:a16="http://schemas.microsoft.com/office/drawing/2014/main" val="3049395736"/>
                    </a:ext>
                  </a:extLst>
                </a:gridCol>
              </a:tblGrid>
              <a:tr h="545835">
                <a:tc>
                  <a:txBody>
                    <a:bodyPr/>
                    <a:lstStyle/>
                    <a:p>
                      <a:pPr algn="ctr" hangingPunct="0">
                        <a:lnSpc>
                          <a:spcPct val="130000"/>
                        </a:lnSpc>
                        <a:spcAft>
                          <a:spcPts val="0"/>
                        </a:spcAft>
                      </a:pPr>
                      <a:r>
                        <a:rPr lang="zh-CN" sz="2000" b="1">
                          <a:solidFill>
                            <a:srgbClr val="000000"/>
                          </a:solidFill>
                          <a:effectLst/>
                          <a:latin typeface="Times New Roman" panose="02020603050405020304" pitchFamily="18" charset="0"/>
                          <a:ea typeface="思源黑体 CN Light"/>
                          <a:cs typeface="Times New Roman" panose="02020603050405020304" pitchFamily="18" charset="0"/>
                        </a:rPr>
                        <a:t>学科素养</a:t>
                      </a:r>
                      <a:endParaRPr lang="zh-CN" sz="20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71BF44"/>
                      </a:solidFill>
                      <a:prstDash val="solid"/>
                      <a:round/>
                      <a:headEnd type="none" w="med" len="med"/>
                      <a:tailEnd type="none" w="med" len="med"/>
                    </a:lnL>
                    <a:lnR w="12700" cap="flat" cmpd="sng" algn="ctr">
                      <a:solidFill>
                        <a:srgbClr val="71BF44"/>
                      </a:solidFill>
                      <a:prstDash val="solid"/>
                      <a:round/>
                      <a:headEnd type="none" w="med" len="med"/>
                      <a:tailEnd type="none" w="med" len="med"/>
                    </a:lnR>
                    <a:lnT w="12700" cap="flat" cmpd="sng" algn="ctr">
                      <a:solidFill>
                        <a:srgbClr val="71BF44"/>
                      </a:solidFill>
                      <a:prstDash val="solid"/>
                      <a:round/>
                      <a:headEnd type="none" w="med" len="med"/>
                      <a:tailEnd type="none" w="med" len="med"/>
                    </a:lnT>
                    <a:lnB w="12700" cap="flat" cmpd="sng" algn="ctr">
                      <a:solidFill>
                        <a:srgbClr val="71BF44"/>
                      </a:solidFill>
                      <a:prstDash val="solid"/>
                      <a:round/>
                      <a:headEnd type="none" w="med" len="med"/>
                      <a:tailEnd type="none" w="med" len="med"/>
                    </a:lnB>
                    <a:solidFill>
                      <a:srgbClr val="E4F1DE"/>
                    </a:solidFill>
                  </a:tcPr>
                </a:tc>
                <a:tc>
                  <a:txBody>
                    <a:bodyPr/>
                    <a:lstStyle/>
                    <a:p>
                      <a:pPr algn="ctr" hangingPunct="0">
                        <a:lnSpc>
                          <a:spcPct val="130000"/>
                        </a:lnSpc>
                        <a:spcAft>
                          <a:spcPts val="0"/>
                        </a:spcAft>
                      </a:pPr>
                      <a:r>
                        <a:rPr lang="zh-CN" sz="2000" b="1">
                          <a:solidFill>
                            <a:srgbClr val="000000"/>
                          </a:solidFill>
                          <a:effectLst/>
                          <a:latin typeface="Times New Roman" panose="02020603050405020304" pitchFamily="18" charset="0"/>
                          <a:ea typeface="方正清刻本悦宋简体"/>
                          <a:cs typeface="Times New Roman" panose="02020603050405020304" pitchFamily="18" charset="0"/>
                        </a:rPr>
                        <a:t>文化传承与理解</a:t>
                      </a:r>
                      <a:endParaRPr lang="zh-CN" sz="20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71BF44"/>
                      </a:solidFill>
                      <a:prstDash val="solid"/>
                      <a:round/>
                      <a:headEnd type="none" w="med" len="med"/>
                      <a:tailEnd type="none" w="med" len="med"/>
                    </a:lnL>
                    <a:lnR w="12700" cap="flat" cmpd="sng" algn="ctr">
                      <a:solidFill>
                        <a:srgbClr val="71BF44"/>
                      </a:solidFill>
                      <a:prstDash val="solid"/>
                      <a:round/>
                      <a:headEnd type="none" w="med" len="med"/>
                      <a:tailEnd type="none" w="med" len="med"/>
                    </a:lnR>
                    <a:lnT w="12700" cap="flat" cmpd="sng" algn="ctr">
                      <a:solidFill>
                        <a:srgbClr val="71BF44"/>
                      </a:solidFill>
                      <a:prstDash val="solid"/>
                      <a:round/>
                      <a:headEnd type="none" w="med" len="med"/>
                      <a:tailEnd type="none" w="med" len="med"/>
                    </a:lnT>
                    <a:lnB w="12700" cap="flat" cmpd="sng" algn="ctr">
                      <a:solidFill>
                        <a:srgbClr val="71BF44"/>
                      </a:solidFill>
                      <a:prstDash val="solid"/>
                      <a:round/>
                      <a:headEnd type="none" w="med" len="med"/>
                      <a:tailEnd type="none" w="med" len="med"/>
                    </a:lnB>
                  </a:tcPr>
                </a:tc>
                <a:extLst>
                  <a:ext uri="{0D108BD9-81ED-4DB2-BD59-A6C34878D82A}">
                    <a16:rowId xmlns:a16="http://schemas.microsoft.com/office/drawing/2014/main" val="1053283951"/>
                  </a:ext>
                </a:extLst>
              </a:tr>
              <a:tr h="1892361">
                <a:tc>
                  <a:txBody>
                    <a:bodyPr/>
                    <a:lstStyle/>
                    <a:p>
                      <a:pPr algn="ctr" hangingPunct="0">
                        <a:lnSpc>
                          <a:spcPct val="130000"/>
                        </a:lnSpc>
                        <a:spcAft>
                          <a:spcPts val="0"/>
                        </a:spcAft>
                      </a:pPr>
                      <a:r>
                        <a:rPr lang="zh-CN" sz="2000" b="1">
                          <a:solidFill>
                            <a:srgbClr val="000000"/>
                          </a:solidFill>
                          <a:effectLst/>
                          <a:latin typeface="Times New Roman" panose="02020603050405020304" pitchFamily="18" charset="0"/>
                          <a:ea typeface="思源黑体 CN Light"/>
                          <a:cs typeface="Times New Roman" panose="02020603050405020304" pitchFamily="18" charset="0"/>
                        </a:rPr>
                        <a:t>高考解读</a:t>
                      </a:r>
                      <a:endParaRPr lang="zh-CN" sz="20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71BF44"/>
                      </a:solidFill>
                      <a:prstDash val="solid"/>
                      <a:round/>
                      <a:headEnd type="none" w="med" len="med"/>
                      <a:tailEnd type="none" w="med" len="med"/>
                    </a:lnL>
                    <a:lnR w="12700" cap="flat" cmpd="sng" algn="ctr">
                      <a:solidFill>
                        <a:srgbClr val="71BF44"/>
                      </a:solidFill>
                      <a:prstDash val="solid"/>
                      <a:round/>
                      <a:headEnd type="none" w="med" len="med"/>
                      <a:tailEnd type="none" w="med" len="med"/>
                    </a:lnR>
                    <a:lnT w="12700" cap="flat" cmpd="sng" algn="ctr">
                      <a:solidFill>
                        <a:srgbClr val="71BF44"/>
                      </a:solidFill>
                      <a:prstDash val="solid"/>
                      <a:round/>
                      <a:headEnd type="none" w="med" len="med"/>
                      <a:tailEnd type="none" w="med" len="med"/>
                    </a:lnT>
                    <a:lnB w="12700" cap="flat" cmpd="sng" algn="ctr">
                      <a:solidFill>
                        <a:srgbClr val="71BF44"/>
                      </a:solidFill>
                      <a:prstDash val="solid"/>
                      <a:round/>
                      <a:headEnd type="none" w="med" len="med"/>
                      <a:tailEnd type="none" w="med" len="med"/>
                    </a:lnB>
                    <a:solidFill>
                      <a:srgbClr val="E4F1DE"/>
                    </a:solidFill>
                  </a:tcPr>
                </a:tc>
                <a:tc>
                  <a:txBody>
                    <a:bodyPr/>
                    <a:lstStyle/>
                    <a:p>
                      <a:pPr algn="just" hangingPunct="0">
                        <a:lnSpc>
                          <a:spcPct val="130000"/>
                        </a:lnSpc>
                        <a:spcAft>
                          <a:spcPts val="0"/>
                        </a:spcAft>
                      </a:pPr>
                      <a:r>
                        <a:rPr lang="zh-CN" sz="2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近年来，高考文言文对古代文化常识的考查逐渐从简单的积累背记拓展到理解文言实词、虚词。在内容上或考查实词用法结构的异同，或考查文言实词一词多义、古今异义、词类活用的异同，或与教材、成语中的含义和用法进行比较。今后文言文阅读文化常识题不会只关注简单的识记，或许会把文学的流变、汉字形体的演变、古今词义的变化，甚至成语中个别语素的释义作为考查内容，学生对此应多加重视。</a:t>
                      </a:r>
                      <a:endParaRPr lang="zh-CN" sz="20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50003" marR="50003" marT="0" marB="0" anchor="ctr">
                    <a:lnL w="12700" cap="flat" cmpd="sng" algn="ctr">
                      <a:solidFill>
                        <a:srgbClr val="71BF44"/>
                      </a:solidFill>
                      <a:prstDash val="solid"/>
                      <a:round/>
                      <a:headEnd type="none" w="med" len="med"/>
                      <a:tailEnd type="none" w="med" len="med"/>
                    </a:lnL>
                    <a:lnR w="12700" cap="flat" cmpd="sng" algn="ctr">
                      <a:solidFill>
                        <a:srgbClr val="71BF44"/>
                      </a:solidFill>
                      <a:prstDash val="solid"/>
                      <a:round/>
                      <a:headEnd type="none" w="med" len="med"/>
                      <a:tailEnd type="none" w="med" len="med"/>
                    </a:lnR>
                    <a:lnT w="12700" cap="flat" cmpd="sng" algn="ctr">
                      <a:solidFill>
                        <a:srgbClr val="71BF44"/>
                      </a:solidFill>
                      <a:prstDash val="solid"/>
                      <a:round/>
                      <a:headEnd type="none" w="med" len="med"/>
                      <a:tailEnd type="none" w="med" len="med"/>
                    </a:lnT>
                    <a:lnB w="12700" cap="flat" cmpd="sng" algn="ctr">
                      <a:solidFill>
                        <a:srgbClr val="71BF44"/>
                      </a:solidFill>
                      <a:prstDash val="solid"/>
                      <a:round/>
                      <a:headEnd type="none" w="med" len="med"/>
                      <a:tailEnd type="none" w="med" len="med"/>
                    </a:lnB>
                  </a:tcPr>
                </a:tc>
                <a:extLst>
                  <a:ext uri="{0D108BD9-81ED-4DB2-BD59-A6C34878D82A}">
                    <a16:rowId xmlns:a16="http://schemas.microsoft.com/office/drawing/2014/main" val="1967435016"/>
                  </a:ext>
                </a:extLst>
              </a:tr>
              <a:tr h="946180">
                <a:tc>
                  <a:txBody>
                    <a:bodyPr/>
                    <a:lstStyle/>
                    <a:p>
                      <a:pPr algn="ctr" hangingPunct="0">
                        <a:lnSpc>
                          <a:spcPct val="130000"/>
                        </a:lnSpc>
                        <a:spcAft>
                          <a:spcPts val="0"/>
                        </a:spcAft>
                      </a:pPr>
                      <a:r>
                        <a:rPr lang="zh-CN" sz="2000" b="1">
                          <a:solidFill>
                            <a:srgbClr val="000000"/>
                          </a:solidFill>
                          <a:effectLst/>
                          <a:latin typeface="Times New Roman" panose="02020603050405020304" pitchFamily="18" charset="0"/>
                          <a:ea typeface="思源黑体 CN Light"/>
                          <a:cs typeface="Times New Roman" panose="02020603050405020304" pitchFamily="18" charset="0"/>
                        </a:rPr>
                        <a:t>常见</a:t>
                      </a:r>
                      <a:endParaRPr lang="zh-CN" sz="20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ctr" hangingPunct="0">
                        <a:lnSpc>
                          <a:spcPct val="130000"/>
                        </a:lnSpc>
                        <a:spcAft>
                          <a:spcPts val="0"/>
                        </a:spcAft>
                      </a:pPr>
                      <a:r>
                        <a:rPr lang="zh-CN" sz="2000" b="1">
                          <a:solidFill>
                            <a:srgbClr val="000000"/>
                          </a:solidFill>
                          <a:effectLst/>
                          <a:latin typeface="Times New Roman" panose="02020603050405020304" pitchFamily="18" charset="0"/>
                          <a:ea typeface="思源黑体 CN Light"/>
                          <a:cs typeface="Times New Roman" panose="02020603050405020304" pitchFamily="18" charset="0"/>
                        </a:rPr>
                        <a:t>设问方式</a:t>
                      </a:r>
                      <a:endParaRPr lang="zh-CN" sz="20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71BF44"/>
                      </a:solidFill>
                      <a:prstDash val="solid"/>
                      <a:round/>
                      <a:headEnd type="none" w="med" len="med"/>
                      <a:tailEnd type="none" w="med" len="med"/>
                    </a:lnL>
                    <a:lnR w="12700" cap="flat" cmpd="sng" algn="ctr">
                      <a:solidFill>
                        <a:srgbClr val="71BF44"/>
                      </a:solidFill>
                      <a:prstDash val="solid"/>
                      <a:round/>
                      <a:headEnd type="none" w="med" len="med"/>
                      <a:tailEnd type="none" w="med" len="med"/>
                    </a:lnR>
                    <a:lnT w="12700" cap="flat" cmpd="sng" algn="ctr">
                      <a:solidFill>
                        <a:srgbClr val="71BF44"/>
                      </a:solidFill>
                      <a:prstDash val="solid"/>
                      <a:round/>
                      <a:headEnd type="none" w="med" len="med"/>
                      <a:tailEnd type="none" w="med" len="med"/>
                    </a:lnT>
                    <a:lnB w="12700" cap="flat" cmpd="sng" algn="ctr">
                      <a:solidFill>
                        <a:srgbClr val="71BF44"/>
                      </a:solidFill>
                      <a:prstDash val="solid"/>
                      <a:round/>
                      <a:headEnd type="none" w="med" len="med"/>
                      <a:tailEnd type="none" w="med" len="med"/>
                    </a:lnB>
                    <a:solidFill>
                      <a:srgbClr val="E4F1DE"/>
                    </a:solidFill>
                  </a:tcPr>
                </a:tc>
                <a:tc>
                  <a:txBody>
                    <a:bodyPr/>
                    <a:lstStyle/>
                    <a:p>
                      <a:pPr algn="just" hangingPunct="0">
                        <a:lnSpc>
                          <a:spcPct val="130000"/>
                        </a:lnSpc>
                        <a:spcAft>
                          <a:spcPts val="0"/>
                        </a:spcAft>
                      </a:pPr>
                      <a:r>
                        <a:rPr lang="zh-CN" sz="2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sz="2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sz="2000" b="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sz="2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下列对文中加点的词语及相关内容的解说，不正确的一项是（　　）</a:t>
                      </a:r>
                      <a:endParaRPr lang="zh-CN" sz="20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hangingPunct="0">
                        <a:lnSpc>
                          <a:spcPct val="130000"/>
                        </a:lnSpc>
                        <a:spcAft>
                          <a:spcPts val="0"/>
                        </a:spcAft>
                      </a:pPr>
                      <a:r>
                        <a:rPr lang="zh-CN" sz="2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sz="2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sz="2000" b="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sz="2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把文中画横线的句子翻译成现代汉语。</a:t>
                      </a:r>
                      <a:endParaRPr lang="zh-CN" sz="20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50003" marR="50003" marT="0" marB="0" anchor="ctr">
                    <a:lnL w="12700" cap="flat" cmpd="sng" algn="ctr">
                      <a:solidFill>
                        <a:srgbClr val="71BF44"/>
                      </a:solidFill>
                      <a:prstDash val="solid"/>
                      <a:round/>
                      <a:headEnd type="none" w="med" len="med"/>
                      <a:tailEnd type="none" w="med" len="med"/>
                    </a:lnL>
                    <a:lnR w="12700" cap="flat" cmpd="sng" algn="ctr">
                      <a:solidFill>
                        <a:srgbClr val="71BF44"/>
                      </a:solidFill>
                      <a:prstDash val="solid"/>
                      <a:round/>
                      <a:headEnd type="none" w="med" len="med"/>
                      <a:tailEnd type="none" w="med" len="med"/>
                    </a:lnR>
                    <a:lnT w="12700" cap="flat" cmpd="sng" algn="ctr">
                      <a:solidFill>
                        <a:srgbClr val="71BF44"/>
                      </a:solidFill>
                      <a:prstDash val="solid"/>
                      <a:round/>
                      <a:headEnd type="none" w="med" len="med"/>
                      <a:tailEnd type="none" w="med" len="med"/>
                    </a:lnT>
                    <a:lnB w="12700" cap="flat" cmpd="sng" algn="ctr">
                      <a:solidFill>
                        <a:srgbClr val="71BF44"/>
                      </a:solidFill>
                      <a:prstDash val="solid"/>
                      <a:round/>
                      <a:headEnd type="none" w="med" len="med"/>
                      <a:tailEnd type="none" w="med" len="med"/>
                    </a:lnB>
                  </a:tcPr>
                </a:tc>
                <a:extLst>
                  <a:ext uri="{0D108BD9-81ED-4DB2-BD59-A6C34878D82A}">
                    <a16:rowId xmlns:a16="http://schemas.microsoft.com/office/drawing/2014/main" val="133712568"/>
                  </a:ext>
                </a:extLst>
              </a:tr>
            </a:tbl>
          </a:graphicData>
        </a:graphic>
      </p:graphicFrame>
    </p:spTree>
    <p:extLst>
      <p:ext uri="{BB962C8B-B14F-4D97-AF65-F5344CB8AC3E}">
        <p14:creationId xmlns:p14="http://schemas.microsoft.com/office/powerpoint/2010/main" val="114661813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1616997"/>
            <a:ext cx="11485848" cy="3970318"/>
          </a:xfrm>
        </p:spPr>
        <p:txBody>
          <a:bodyPr/>
          <a:lstStyle/>
          <a:p>
            <a:pPr algn="ctr" hangingPunct="0">
              <a:spcAft>
                <a:spcPts val="0"/>
              </a:spcAft>
            </a:pPr>
            <a:r>
              <a:rPr lang="zh-CN" altLang="zh-CN" b="1">
                <a:solidFill>
                  <a:srgbClr val="F58A00"/>
                </a:solidFill>
                <a:latin typeface="Times New Roman" panose="02020603050405020304" pitchFamily="18" charset="0"/>
                <a:ea typeface="宋体" panose="02010600030101010101" pitchFamily="2" charset="-122"/>
                <a:cs typeface="Times New Roman" panose="02020603050405020304" pitchFamily="18" charset="0"/>
              </a:rPr>
              <a:t>三种常用答题方法</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a:solidFill>
                  <a:srgbClr val="C7205C"/>
                </a:solidFill>
                <a:latin typeface="Times New Roman" panose="02020603050405020304" pitchFamily="18" charset="0"/>
                <a:ea typeface="黑体" panose="02010609060101010101" pitchFamily="49" charset="-122"/>
                <a:cs typeface="Times New Roman" panose="02020603050405020304" pitchFamily="18" charset="0"/>
              </a:rPr>
              <a:t>方法一</a:t>
            </a:r>
            <a:r>
              <a:rPr lang="zh-CN" altLang="zh-CN" b="1">
                <a:solidFill>
                  <a:srgbClr val="C7205C"/>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C7205C"/>
                </a:solidFill>
                <a:latin typeface="Times New Roman" panose="02020603050405020304" pitchFamily="18" charset="0"/>
                <a:ea typeface="黑体" panose="02010609060101010101" pitchFamily="49" charset="-122"/>
                <a:cs typeface="Times New Roman" panose="02020603050405020304" pitchFamily="18" charset="0"/>
              </a:rPr>
              <a:t>代入语境验证法</a:t>
            </a:r>
            <a:endParaRPr lang="zh-CN" altLang="zh-CN" sz="1050">
              <a:solidFill>
                <a:srgbClr val="C7205C"/>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学生应借助教材知识，</a:t>
            </a:r>
            <a:r>
              <a:rPr lang="zh-CN" altLang="zh-CN" b="1" u="wavy">
                <a:solidFill>
                  <a:srgbClr val="000000"/>
                </a:solidFill>
                <a:uFill>
                  <a:solidFill>
                    <a:srgbClr val="00B0F0"/>
                  </a:solidFill>
                </a:uFill>
                <a:latin typeface="Times New Roman" panose="02020603050405020304" pitchFamily="18" charset="0"/>
                <a:ea typeface="宋体" panose="02010600030101010101" pitchFamily="2" charset="-122"/>
                <a:cs typeface="Times New Roman" panose="02020603050405020304" pitchFamily="18" charset="0"/>
              </a:rPr>
              <a:t>把所学课文中文言词语的意思或用法代入文本句子中</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，看是否合理；若选项已经解释了词语，就</a:t>
            </a:r>
            <a:r>
              <a:rPr lang="zh-CN" altLang="zh-CN" b="1" u="wavy">
                <a:solidFill>
                  <a:srgbClr val="000000"/>
                </a:solidFill>
                <a:uFill>
                  <a:solidFill>
                    <a:srgbClr val="00B0F0"/>
                  </a:solidFill>
                </a:uFill>
                <a:latin typeface="Times New Roman" panose="02020603050405020304" pitchFamily="18" charset="0"/>
                <a:ea typeface="宋体" panose="02010600030101010101" pitchFamily="2" charset="-122"/>
                <a:cs typeface="Times New Roman" panose="02020603050405020304" pitchFamily="18" charset="0"/>
              </a:rPr>
              <a:t>把词语的解释代入语境验证</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正误。</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a:solidFill>
                  <a:srgbClr val="C7205C"/>
                </a:solidFill>
                <a:latin typeface="Times New Roman" panose="02020603050405020304" pitchFamily="18" charset="0"/>
                <a:ea typeface="黑体" panose="02010609060101010101" pitchFamily="49" charset="-122"/>
                <a:cs typeface="Times New Roman" panose="02020603050405020304" pitchFamily="18" charset="0"/>
              </a:rPr>
              <a:t>方法二</a:t>
            </a:r>
            <a:r>
              <a:rPr lang="zh-CN" altLang="zh-CN" b="1">
                <a:solidFill>
                  <a:srgbClr val="C7205C"/>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C7205C"/>
                </a:solidFill>
                <a:latin typeface="Times New Roman" panose="02020603050405020304" pitchFamily="18" charset="0"/>
                <a:ea typeface="黑体" panose="02010609060101010101" pitchFamily="49" charset="-122"/>
                <a:cs typeface="Times New Roman" panose="02020603050405020304" pitchFamily="18" charset="0"/>
              </a:rPr>
              <a:t>剖析词语推断法</a:t>
            </a:r>
            <a:endParaRPr lang="zh-CN" altLang="zh-CN" sz="1050">
              <a:solidFill>
                <a:srgbClr val="C7205C"/>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试题中的词语可通过</a:t>
            </a:r>
            <a:r>
              <a:rPr lang="zh-CN" altLang="zh-CN" b="1" u="wavy">
                <a:solidFill>
                  <a:srgbClr val="000000"/>
                </a:solidFill>
                <a:uFill>
                  <a:solidFill>
                    <a:srgbClr val="00B0F0"/>
                  </a:solidFill>
                </a:uFill>
                <a:latin typeface="Times New Roman" panose="02020603050405020304" pitchFamily="18" charset="0"/>
                <a:ea typeface="宋体" panose="02010600030101010101" pitchFamily="2" charset="-122"/>
                <a:cs typeface="Times New Roman" panose="02020603050405020304" pitchFamily="18" charset="0"/>
              </a:rPr>
              <a:t>对构成词语的语素及其结构方式的分析</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，或联系</a:t>
            </a:r>
            <a:r>
              <a:rPr lang="zh-CN" altLang="zh-CN" b="1" u="dbl">
                <a:solidFill>
                  <a:srgbClr val="000000"/>
                </a:solidFill>
                <a:uFill>
                  <a:solidFill>
                    <a:srgbClr val="00A54F"/>
                  </a:solidFill>
                </a:uFill>
                <a:latin typeface="Times New Roman" panose="02020603050405020304" pitchFamily="18" charset="0"/>
                <a:ea typeface="宋体" panose="02010600030101010101" pitchFamily="2" charset="-122"/>
                <a:cs typeface="Times New Roman" panose="02020603050405020304" pitchFamily="18" charset="0"/>
              </a:rPr>
              <a:t>相关成语</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，或联系</a:t>
            </a:r>
            <a:r>
              <a:rPr lang="zh-CN" altLang="zh-CN" b="1" u="dbl">
                <a:solidFill>
                  <a:srgbClr val="000000"/>
                </a:solidFill>
                <a:uFill>
                  <a:solidFill>
                    <a:srgbClr val="00A54F"/>
                  </a:solidFill>
                </a:uFill>
                <a:latin typeface="Times New Roman" panose="02020603050405020304" pitchFamily="18" charset="0"/>
                <a:ea typeface="宋体" panose="02010600030101010101" pitchFamily="2" charset="-122"/>
                <a:cs typeface="Times New Roman" panose="02020603050405020304" pitchFamily="18" charset="0"/>
              </a:rPr>
              <a:t>教材</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，或联系</a:t>
            </a:r>
            <a:r>
              <a:rPr lang="zh-CN" altLang="zh-CN" b="1" u="dbl">
                <a:solidFill>
                  <a:srgbClr val="000000"/>
                </a:solidFill>
                <a:uFill>
                  <a:solidFill>
                    <a:srgbClr val="00A54F"/>
                  </a:solidFill>
                </a:uFill>
                <a:latin typeface="Times New Roman" panose="02020603050405020304" pitchFamily="18" charset="0"/>
                <a:ea typeface="宋体" panose="02010600030101010101" pitchFamily="2" charset="-122"/>
                <a:cs typeface="Times New Roman" panose="02020603050405020304" pitchFamily="18" charset="0"/>
              </a:rPr>
              <a:t>现代汉语</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，剖析语素内涵，解读词义，借此推断题目的正误</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图片 2"/>
          <p:cNvPicPr>
            <a:picLocks noChangeAspect="1"/>
          </p:cNvPicPr>
          <p:nvPr/>
        </p:nvPicPr>
        <p:blipFill>
          <a:blip r:embed="rId2"/>
          <a:stretch>
            <a:fillRect/>
          </a:stretch>
        </p:blipFill>
        <p:spPr>
          <a:xfrm>
            <a:off x="387892" y="1091051"/>
            <a:ext cx="2106914" cy="481581"/>
          </a:xfrm>
          <a:prstGeom prst="rect">
            <a:avLst/>
          </a:prstGeom>
        </p:spPr>
      </p:pic>
    </p:spTree>
    <p:extLst>
      <p:ext uri="{BB962C8B-B14F-4D97-AF65-F5344CB8AC3E}">
        <p14:creationId xmlns:p14="http://schemas.microsoft.com/office/powerpoint/2010/main" val="379886393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3380799"/>
            <a:ext cx="11485848" cy="1200329"/>
          </a:xfrm>
        </p:spPr>
        <p:txBody>
          <a:bodyPr/>
          <a:lstStyle/>
          <a:p>
            <a:pPr hangingPunct="0">
              <a:spcAft>
                <a:spcPts val="0"/>
              </a:spcAft>
            </a:pPr>
            <a:r>
              <a:rPr lang="en-US" altLang="zh-CN" b="1"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b="1"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路、曾皙、冉有、公西华侍坐》</a:t>
            </a:r>
            <a:r>
              <a:rPr lang="en-US" altLang="zh-CN" b="1">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文言文阅读拓展提优</a:t>
            </a:r>
            <a:r>
              <a:rPr lang="en-US" altLang="zh-CN" b="1">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P2</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图片 2"/>
          <p:cNvPicPr>
            <a:picLocks noChangeAspect="1"/>
          </p:cNvPicPr>
          <p:nvPr/>
        </p:nvPicPr>
        <p:blipFill>
          <a:blip r:embed="rId2"/>
          <a:stretch>
            <a:fillRect/>
          </a:stretch>
        </p:blipFill>
        <p:spPr>
          <a:xfrm>
            <a:off x="406574" y="3524815"/>
            <a:ext cx="2282288" cy="376335"/>
          </a:xfrm>
          <a:prstGeom prst="rect">
            <a:avLst/>
          </a:prstGeom>
        </p:spPr>
      </p:pic>
      <p:sp>
        <p:nvSpPr>
          <p:cNvPr id="5" name="内容占位符 1"/>
          <p:cNvSpPr txBox="1">
            <a:spLocks/>
          </p:cNvSpPr>
          <p:nvPr/>
        </p:nvSpPr>
        <p:spPr bwMode="auto">
          <a:xfrm>
            <a:off x="360854" y="1722698"/>
            <a:ext cx="11485848"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eaLnBrk="1" hangingPunct="0">
              <a:spcAft>
                <a:spcPts val="0"/>
              </a:spcAft>
            </a:pPr>
            <a:r>
              <a:rPr lang="zh-CN" altLang="zh-CN" b="1" smtClean="0">
                <a:solidFill>
                  <a:srgbClr val="C7205C"/>
                </a:solidFill>
                <a:latin typeface="Times New Roman" panose="02020603050405020304" pitchFamily="18" charset="0"/>
                <a:ea typeface="黑体" panose="02010609060101010101" pitchFamily="49" charset="-122"/>
                <a:cs typeface="Times New Roman" panose="02020603050405020304" pitchFamily="18" charset="0"/>
              </a:rPr>
              <a:t>方法三</a:t>
            </a:r>
            <a:r>
              <a:rPr lang="zh-CN" altLang="zh-CN" b="1" smtClean="0">
                <a:solidFill>
                  <a:srgbClr val="C7205C"/>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mtClean="0">
                <a:solidFill>
                  <a:srgbClr val="C7205C"/>
                </a:solidFill>
                <a:latin typeface="Times New Roman" panose="02020603050405020304" pitchFamily="18" charset="0"/>
                <a:ea typeface="黑体" panose="02010609060101010101" pitchFamily="49" charset="-122"/>
                <a:cs typeface="Times New Roman" panose="02020603050405020304" pitchFamily="18" charset="0"/>
              </a:rPr>
              <a:t>句式分析法</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高考题常要求比较文中和课本中句子的结构，如</a:t>
            </a:r>
            <a:r>
              <a:rPr lang="en-US"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2023</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年全国甲卷第</a:t>
            </a:r>
            <a:r>
              <a:rPr lang="en-US"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题</a:t>
            </a:r>
            <a:r>
              <a:rPr lang="en-US"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项，比较</a:t>
            </a:r>
            <a:r>
              <a:rPr lang="en-US" altLang="zh-CN" b="1"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何怨</a:t>
            </a:r>
            <a:r>
              <a:rPr lang="en-US" altLang="zh-CN" b="1"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b="1"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安在</a:t>
            </a:r>
            <a:r>
              <a:rPr lang="en-US" altLang="zh-CN" b="1"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的结构。学生要</a:t>
            </a:r>
            <a:r>
              <a:rPr lang="zh-CN" altLang="zh-CN" b="1" u="wavy" smtClean="0">
                <a:solidFill>
                  <a:srgbClr val="000000"/>
                </a:solidFill>
                <a:uFill>
                  <a:solidFill>
                    <a:srgbClr val="00B0F0"/>
                  </a:solidFill>
                </a:uFill>
                <a:latin typeface="Times New Roman" panose="02020603050405020304" pitchFamily="18" charset="0"/>
                <a:ea typeface="宋体" panose="02010600030101010101" pitchFamily="2" charset="-122"/>
                <a:cs typeface="Times New Roman" panose="02020603050405020304" pitchFamily="18" charset="0"/>
              </a:rPr>
              <a:t>留意常见的特殊句式的标志</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，准确判断选项的句子是什么句式。</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59474851"/>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1990581"/>
            <a:ext cx="11485848" cy="2862322"/>
          </a:xfrm>
        </p:spPr>
        <p:txBody>
          <a:bodyPr/>
          <a:lstStyle/>
          <a:p>
            <a:pPr hangingPunct="0">
              <a:spcAft>
                <a:spcPts val="0"/>
              </a:spcAft>
            </a:pPr>
            <a:r>
              <a:rPr lang="zh-CN" altLang="zh-CN" b="1">
                <a:solidFill>
                  <a:srgbClr val="E26355"/>
                </a:solidFill>
                <a:latin typeface="Times New Roman" panose="02020603050405020304" pitchFamily="18" charset="0"/>
                <a:ea typeface="黑体" panose="02010609060101010101" pitchFamily="49" charset="-122"/>
                <a:cs typeface="Times New Roman" panose="02020603050405020304" pitchFamily="18" charset="0"/>
              </a:rPr>
              <a:t>名人名言</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ctr" hangingPunct="0">
              <a:spcAft>
                <a:spcPts val="0"/>
              </a:spcAft>
            </a:pPr>
            <a:r>
              <a:rPr lang="zh-CN" altLang="zh-CN" b="1">
                <a:solidFill>
                  <a:srgbClr val="F58A00"/>
                </a:solidFill>
                <a:latin typeface="Times New Roman" panose="02020603050405020304" pitchFamily="18" charset="0"/>
                <a:ea typeface="宋体" panose="02010600030101010101" pitchFamily="2" charset="-122"/>
                <a:cs typeface="Times New Roman" panose="02020603050405020304" pitchFamily="18" charset="0"/>
              </a:rPr>
              <a:t>孔 子 名 言</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）君子喻于义，小人喻于利。</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）友直，友谅，友多闻，益矣。友便辟，友善柔，友便佞，损矣。</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）不义而富且贵，于我如浮云</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图片 2"/>
          <p:cNvPicPr>
            <a:picLocks noChangeAspect="1"/>
          </p:cNvPicPr>
          <p:nvPr/>
        </p:nvPicPr>
        <p:blipFill>
          <a:blip r:embed="rId2"/>
          <a:stretch>
            <a:fillRect/>
          </a:stretch>
        </p:blipFill>
        <p:spPr>
          <a:xfrm>
            <a:off x="4087125" y="836712"/>
            <a:ext cx="4016160" cy="607599"/>
          </a:xfrm>
          <a:prstGeom prst="rect">
            <a:avLst/>
          </a:prstGeom>
        </p:spPr>
      </p:pic>
      <p:pic>
        <p:nvPicPr>
          <p:cNvPr id="4" name="图片 3"/>
          <p:cNvPicPr>
            <a:picLocks noChangeAspect="1"/>
          </p:cNvPicPr>
          <p:nvPr/>
        </p:nvPicPr>
        <p:blipFill>
          <a:blip r:embed="rId3"/>
          <a:stretch>
            <a:fillRect/>
          </a:stretch>
        </p:blipFill>
        <p:spPr>
          <a:xfrm>
            <a:off x="406574" y="1534692"/>
            <a:ext cx="1812941" cy="382140"/>
          </a:xfrm>
          <a:prstGeom prst="rect">
            <a:avLst/>
          </a:prstGeom>
        </p:spPr>
      </p:pic>
    </p:spTree>
    <p:extLst>
      <p:ext uri="{BB962C8B-B14F-4D97-AF65-F5344CB8AC3E}">
        <p14:creationId xmlns:p14="http://schemas.microsoft.com/office/powerpoint/2010/main" val="919394851"/>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1135007"/>
            <a:ext cx="11485848" cy="4454233"/>
          </a:xfrm>
        </p:spPr>
        <p:txBody>
          <a:bodyPr/>
          <a:lstStyle/>
          <a:p>
            <a:pPr algn="ctr" hangingPunct="0">
              <a:spcAft>
                <a:spcPts val="0"/>
              </a:spcAft>
            </a:pPr>
            <a:r>
              <a:rPr lang="zh-CN" altLang="zh-CN" b="1">
                <a:solidFill>
                  <a:srgbClr val="F58A00"/>
                </a:solidFill>
                <a:latin typeface="Times New Roman" panose="02020603050405020304" pitchFamily="18" charset="0"/>
                <a:ea typeface="宋体" panose="02010600030101010101" pitchFamily="2" charset="-122"/>
                <a:cs typeface="Times New Roman" panose="02020603050405020304" pitchFamily="18" charset="0"/>
              </a:rPr>
              <a:t>孟 子 名 言</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）行有不得者，皆反求诸己。</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）尽信《书》，则不如无《书》。</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）爱人者人恒爱之，敬人者人恒敬之。</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ctr" hangingPunct="0">
              <a:spcAft>
                <a:spcPts val="0"/>
              </a:spcAft>
            </a:pPr>
            <a:r>
              <a:rPr lang="zh-CN" altLang="zh-CN" b="1">
                <a:solidFill>
                  <a:srgbClr val="F58A00"/>
                </a:solidFill>
                <a:latin typeface="Times New Roman" panose="02020603050405020304" pitchFamily="18" charset="0"/>
                <a:ea typeface="宋体" panose="02010600030101010101" pitchFamily="2" charset="-122"/>
                <a:cs typeface="Times New Roman" panose="02020603050405020304" pitchFamily="18" charset="0"/>
              </a:rPr>
              <a:t>庄 子 名 言</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）人生天地之间，若白驹过隙，忽然而已。</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）举世而誉之而不加劝，举世而非之而不加沮。</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）美成在久，恶成不及改，可不慎与</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5128333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1916832"/>
            <a:ext cx="11485848" cy="4745915"/>
          </a:xfrm>
        </p:spPr>
        <p:txBody>
          <a:bodyPr/>
          <a:lstStyle/>
          <a:p>
            <a:pPr algn="ctr" hangingPunct="0">
              <a:lnSpc>
                <a:spcPct val="140000"/>
              </a:lnSpc>
              <a:spcAft>
                <a:spcPts val="0"/>
              </a:spcAft>
            </a:pPr>
            <a:r>
              <a:rPr lang="zh-CN" altLang="zh-CN" b="1">
                <a:solidFill>
                  <a:srgbClr val="F58A00"/>
                </a:solidFill>
                <a:latin typeface="Times New Roman" panose="02020603050405020304" pitchFamily="18" charset="0"/>
                <a:ea typeface="宋体" panose="02010600030101010101" pitchFamily="2" charset="-122"/>
                <a:cs typeface="Times New Roman" panose="02020603050405020304" pitchFamily="18" charset="0"/>
              </a:rPr>
              <a:t>孔 子 与 </a:t>
            </a:r>
            <a:r>
              <a:rPr lang="en-US" altLang="zh-CN" b="1">
                <a:solidFill>
                  <a:srgbClr val="F58A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F58A00"/>
                </a:solidFill>
                <a:latin typeface="Times New Roman" panose="02020603050405020304" pitchFamily="18" charset="0"/>
                <a:ea typeface="宋体" panose="02010600030101010101" pitchFamily="2" charset="-122"/>
                <a:cs typeface="Times New Roman" panose="02020603050405020304" pitchFamily="18" charset="0"/>
              </a:rPr>
              <a:t>礼</a:t>
            </a:r>
            <a:r>
              <a:rPr lang="en-US" altLang="zh-CN" b="1">
                <a:solidFill>
                  <a:srgbClr val="F58A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lnSpc>
                <a:spcPct val="140000"/>
              </a:lnSpc>
              <a:spcAft>
                <a:spcPts val="0"/>
              </a:spcAft>
            </a:pPr>
            <a:r>
              <a:rPr lang="en-US" altLang="zh-CN" b="1"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    “</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为国以礼</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，子路</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不让</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，孔子</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哂之</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，可见明礼的重要性。曾皙志在教化、陶冶人，是以德润身，得到孔子的赞赏。修身在于明礼修德。孔子说过</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不学礼，无以立</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礼</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是儒家学说的重要内容。有的学者甚至认为，儒家学说的核心是</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礼</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，而不是</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仁</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礼</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是中国古代社会的主要特征。自古至今，人们始终重视</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礼</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，践行</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礼</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，延续几千年的中国社会就是一个</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礼治</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的社会。</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礼</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有礼貌、礼仪、法则之意，是文明行为和道德修养的体现，对于个人、国家、社会都有着重要意义。</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lnSpc>
                <a:spcPct val="140000"/>
              </a:lnSpc>
              <a:spcAft>
                <a:spcPts val="0"/>
              </a:spcAft>
            </a:pPr>
            <a:r>
              <a:rPr lang="en-US" altLang="zh-CN" b="1" smtClean="0">
                <a:solidFill>
                  <a:srgbClr val="D5004A"/>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b="1" smtClean="0">
                <a:solidFill>
                  <a:srgbClr val="ED028C"/>
                </a:solidFill>
                <a:latin typeface="Times New Roman" panose="02020603050405020304" pitchFamily="18" charset="0"/>
                <a:ea typeface="黑体" panose="02010609060101010101" pitchFamily="49" charset="-122"/>
                <a:cs typeface="Times New Roman" panose="02020603050405020304" pitchFamily="18" charset="0"/>
              </a:rPr>
              <a:t>适用</a:t>
            </a:r>
            <a:r>
              <a:rPr lang="zh-CN" altLang="zh-CN" b="1">
                <a:solidFill>
                  <a:srgbClr val="ED028C"/>
                </a:solidFill>
                <a:latin typeface="Times New Roman" panose="02020603050405020304" pitchFamily="18" charset="0"/>
                <a:ea typeface="黑体" panose="02010609060101010101" pitchFamily="49" charset="-122"/>
                <a:cs typeface="Times New Roman" panose="02020603050405020304" pitchFamily="18" charset="0"/>
              </a:rPr>
              <a:t>话题</a:t>
            </a:r>
            <a:r>
              <a:rPr lang="zh-CN" altLang="zh-CN" b="1">
                <a:solidFill>
                  <a:srgbClr val="ED028C"/>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ED028C"/>
                </a:solidFill>
                <a:latin typeface="楷体" panose="02010609060101010101" pitchFamily="49" charset="-122"/>
                <a:ea typeface="宋体" panose="02010600030101010101" pitchFamily="2" charset="-122"/>
                <a:cs typeface="Times New Roman" panose="02020603050405020304" pitchFamily="18" charset="0"/>
              </a:rPr>
              <a:t>“</a:t>
            </a:r>
            <a:r>
              <a:rPr lang="zh-CN" altLang="zh-CN" b="1">
                <a:solidFill>
                  <a:srgbClr val="ED028C"/>
                </a:solidFill>
                <a:latin typeface="Times New Roman" panose="02020603050405020304" pitchFamily="18" charset="0"/>
                <a:ea typeface="楷体" panose="02010609060101010101" pitchFamily="49" charset="-122"/>
                <a:cs typeface="Times New Roman" panose="02020603050405020304" pitchFamily="18" charset="0"/>
              </a:rPr>
              <a:t>礼</a:t>
            </a:r>
            <a:r>
              <a:rPr lang="en-US" altLang="zh-CN" b="1">
                <a:solidFill>
                  <a:srgbClr val="ED028C"/>
                </a:solidFill>
                <a:latin typeface="楷体" panose="02010609060101010101" pitchFamily="49" charset="-122"/>
                <a:ea typeface="宋体" panose="02010600030101010101" pitchFamily="2" charset="-122"/>
                <a:cs typeface="Times New Roman" panose="02020603050405020304" pitchFamily="18" charset="0"/>
              </a:rPr>
              <a:t>”“</a:t>
            </a:r>
            <a:r>
              <a:rPr lang="zh-CN" altLang="zh-CN" b="1">
                <a:solidFill>
                  <a:srgbClr val="ED028C"/>
                </a:solidFill>
                <a:latin typeface="Times New Roman" panose="02020603050405020304" pitchFamily="18" charset="0"/>
                <a:ea typeface="楷体" panose="02010609060101010101" pitchFamily="49" charset="-122"/>
                <a:cs typeface="Times New Roman" panose="02020603050405020304" pitchFamily="18" charset="0"/>
              </a:rPr>
              <a:t>礼仪</a:t>
            </a:r>
            <a:r>
              <a:rPr lang="en-US" altLang="zh-CN" b="1">
                <a:solidFill>
                  <a:srgbClr val="ED028C"/>
                </a:solidFill>
                <a:latin typeface="楷体" panose="02010609060101010101" pitchFamily="49" charset="-122"/>
                <a:ea typeface="宋体" panose="02010600030101010101" pitchFamily="2" charset="-122"/>
                <a:cs typeface="Times New Roman" panose="02020603050405020304" pitchFamily="18" charset="0"/>
              </a:rPr>
              <a:t>”“</a:t>
            </a:r>
            <a:r>
              <a:rPr lang="zh-CN" altLang="zh-CN" b="1">
                <a:solidFill>
                  <a:srgbClr val="ED028C"/>
                </a:solidFill>
                <a:latin typeface="Times New Roman" panose="02020603050405020304" pitchFamily="18" charset="0"/>
                <a:ea typeface="楷体" panose="02010609060101010101" pitchFamily="49" charset="-122"/>
                <a:cs typeface="Times New Roman" panose="02020603050405020304" pitchFamily="18" charset="0"/>
              </a:rPr>
              <a:t>文明行为</a:t>
            </a:r>
            <a:r>
              <a:rPr lang="en-US" altLang="zh-CN" b="1">
                <a:solidFill>
                  <a:srgbClr val="ED028C"/>
                </a:solidFill>
                <a:latin typeface="楷体" panose="02010609060101010101" pitchFamily="49" charset="-122"/>
                <a:ea typeface="宋体" panose="02010600030101010101" pitchFamily="2" charset="-122"/>
                <a:cs typeface="Times New Roman" panose="02020603050405020304" pitchFamily="18" charset="0"/>
              </a:rPr>
              <a:t>”“</a:t>
            </a:r>
            <a:r>
              <a:rPr lang="zh-CN" altLang="zh-CN" b="1">
                <a:solidFill>
                  <a:srgbClr val="ED028C"/>
                </a:solidFill>
                <a:latin typeface="Times New Roman" panose="02020603050405020304" pitchFamily="18" charset="0"/>
                <a:ea typeface="楷体" panose="02010609060101010101" pitchFamily="49" charset="-122"/>
                <a:cs typeface="Times New Roman" panose="02020603050405020304" pitchFamily="18" charset="0"/>
              </a:rPr>
              <a:t>道德修养</a:t>
            </a:r>
            <a:r>
              <a:rPr lang="en-US" altLang="zh-CN" b="1">
                <a:solidFill>
                  <a:srgbClr val="ED028C"/>
                </a:solidFill>
                <a:latin typeface="楷体" panose="02010609060101010101" pitchFamily="49" charset="-122"/>
                <a:ea typeface="宋体" panose="02010600030101010101" pitchFamily="2" charset="-122"/>
                <a:cs typeface="Times New Roman" panose="02020603050405020304" pitchFamily="18" charset="0"/>
              </a:rPr>
              <a:t>”</a:t>
            </a:r>
            <a:r>
              <a:rPr lang="zh-CN" altLang="zh-CN" b="1">
                <a:solidFill>
                  <a:srgbClr val="ED028C"/>
                </a:solidFill>
                <a:latin typeface="Times New Roman" panose="02020603050405020304" pitchFamily="18" charset="0"/>
                <a:ea typeface="楷体" panose="02010609060101010101" pitchFamily="49" charset="-122"/>
                <a:cs typeface="Times New Roman" panose="02020603050405020304" pitchFamily="18" charset="0"/>
              </a:rPr>
              <a:t>等</a:t>
            </a:r>
            <a:r>
              <a:rPr lang="zh-CN" altLang="zh-CN" b="1" smtClean="0">
                <a:solidFill>
                  <a:srgbClr val="ED028C"/>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1050">
              <a:solidFill>
                <a:srgbClr val="ED028C"/>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图片 2"/>
          <p:cNvPicPr>
            <a:picLocks noChangeAspect="1"/>
          </p:cNvPicPr>
          <p:nvPr/>
        </p:nvPicPr>
        <p:blipFill>
          <a:blip r:embed="rId2"/>
          <a:stretch>
            <a:fillRect/>
          </a:stretch>
        </p:blipFill>
        <p:spPr>
          <a:xfrm>
            <a:off x="406574" y="836712"/>
            <a:ext cx="2083195" cy="474061"/>
          </a:xfrm>
          <a:prstGeom prst="rect">
            <a:avLst/>
          </a:prstGeom>
        </p:spPr>
      </p:pic>
      <p:pic>
        <p:nvPicPr>
          <p:cNvPr id="4" name="图片 3"/>
          <p:cNvPicPr>
            <a:picLocks noChangeAspect="1"/>
          </p:cNvPicPr>
          <p:nvPr/>
        </p:nvPicPr>
        <p:blipFill>
          <a:blip r:embed="rId3"/>
          <a:stretch>
            <a:fillRect/>
          </a:stretch>
        </p:blipFill>
        <p:spPr>
          <a:xfrm>
            <a:off x="406574" y="1412776"/>
            <a:ext cx="1355413" cy="420645"/>
          </a:xfrm>
          <a:prstGeom prst="rect">
            <a:avLst/>
          </a:prstGeom>
        </p:spPr>
      </p:pic>
    </p:spTree>
    <p:extLst>
      <p:ext uri="{BB962C8B-B14F-4D97-AF65-F5344CB8AC3E}">
        <p14:creationId xmlns:p14="http://schemas.microsoft.com/office/powerpoint/2010/main" val="125652631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1268760"/>
            <a:ext cx="11485848" cy="5262979"/>
          </a:xfrm>
        </p:spPr>
        <p:txBody>
          <a:bodyPr/>
          <a:lstStyle/>
          <a:p>
            <a:pPr algn="ctr" hangingPunct="0">
              <a:lnSpc>
                <a:spcPct val="140000"/>
              </a:lnSpc>
              <a:spcAft>
                <a:spcPts val="0"/>
              </a:spcAft>
            </a:pPr>
            <a:r>
              <a:rPr lang="zh-CN" altLang="zh-CN" b="1">
                <a:solidFill>
                  <a:srgbClr val="F58A00"/>
                </a:solidFill>
                <a:latin typeface="Times New Roman" panose="02020603050405020304" pitchFamily="18" charset="0"/>
                <a:ea typeface="宋体" panose="02010600030101010101" pitchFamily="2" charset="-122"/>
                <a:cs typeface="Times New Roman" panose="02020603050405020304" pitchFamily="18" charset="0"/>
              </a:rPr>
              <a:t>孟子论</a:t>
            </a:r>
            <a:r>
              <a:rPr lang="en-US" altLang="zh-CN" b="1">
                <a:solidFill>
                  <a:srgbClr val="F58A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F58A00"/>
                </a:solidFill>
                <a:latin typeface="Times New Roman" panose="02020603050405020304" pitchFamily="18" charset="0"/>
                <a:ea typeface="宋体" panose="02010600030101010101" pitchFamily="2" charset="-122"/>
                <a:cs typeface="Times New Roman" panose="02020603050405020304" pitchFamily="18" charset="0"/>
              </a:rPr>
              <a:t>仁政</a:t>
            </a:r>
            <a:r>
              <a:rPr lang="en-US" altLang="zh-CN" b="1">
                <a:solidFill>
                  <a:srgbClr val="F58A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lnSpc>
                <a:spcPct val="140000"/>
              </a:lnSpc>
              <a:spcAft>
                <a:spcPts val="0"/>
              </a:spcAft>
            </a:pPr>
            <a:r>
              <a:rPr lang="en-US"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孟子</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晚年和齐宣王有一次关于</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王道</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问题的谈话。在孟子的层层诱导之下，齐宣王恭听了儒家</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保民而王</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仁政</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学说。孟子在对论说的主动权的把握上和迂回前进、游刃有余的说理过程上，为人称道。他引导齐宣王，使其一步步地走到自己的</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仁政</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之路上来，其中的谈话艺术令人叫绝：弃</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齐桓晋文之事</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，谈</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保民而王</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之术，避实就虚、弃异求同的话题选择；用</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以羊易牛</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的小事，发</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掘对方长处，给予对方信心，缩短双方距离的心理战术；说理先打比方，</a:t>
            </a:r>
            <a:r>
              <a:rPr lang="en-US" altLang="zh-CN" b="1" spc="-10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引而不发，跃如也</a:t>
            </a:r>
            <a:r>
              <a:rPr lang="en-US" altLang="zh-CN" b="1" spc="-10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，并逐层推进的启发方式；明知故问，有纵有擒，因势利导，引人入彀。最终齐宣王由高高在上的问询，转变为承认</a:t>
            </a:r>
            <a:r>
              <a:rPr lang="en-US" altLang="zh-CN" b="1" spc="-10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吾惛，不能进于是矣</a:t>
            </a:r>
            <a:r>
              <a:rPr lang="en-US" altLang="zh-CN" b="1" spc="-10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en-US" altLang="zh-CN" b="1" spc="-10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围剿</a:t>
            </a:r>
            <a:r>
              <a:rPr lang="en-US" altLang="zh-CN" b="1" spc="-10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1050" spc="-1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lnSpc>
                <a:spcPct val="140000"/>
              </a:lnSpc>
              <a:spcAft>
                <a:spcPts val="0"/>
              </a:spcAft>
            </a:pPr>
            <a:r>
              <a:rPr lang="en-US" altLang="zh-CN" b="1" smtClean="0">
                <a:solidFill>
                  <a:srgbClr val="ED028C"/>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b="1" smtClean="0">
                <a:solidFill>
                  <a:srgbClr val="ED028C"/>
                </a:solidFill>
                <a:latin typeface="Times New Roman" panose="02020603050405020304" pitchFamily="18" charset="0"/>
                <a:ea typeface="黑体" panose="02010609060101010101" pitchFamily="49" charset="-122"/>
                <a:cs typeface="Times New Roman" panose="02020603050405020304" pitchFamily="18" charset="0"/>
              </a:rPr>
              <a:t>适用</a:t>
            </a:r>
            <a:r>
              <a:rPr lang="zh-CN" altLang="zh-CN" b="1">
                <a:solidFill>
                  <a:srgbClr val="ED028C"/>
                </a:solidFill>
                <a:latin typeface="Times New Roman" panose="02020603050405020304" pitchFamily="18" charset="0"/>
                <a:ea typeface="黑体" panose="02010609060101010101" pitchFamily="49" charset="-122"/>
                <a:cs typeface="Times New Roman" panose="02020603050405020304" pitchFamily="18" charset="0"/>
              </a:rPr>
              <a:t>话题</a:t>
            </a:r>
            <a:r>
              <a:rPr lang="zh-CN" altLang="zh-CN" b="1">
                <a:solidFill>
                  <a:srgbClr val="ED028C"/>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ED028C"/>
                </a:solidFill>
                <a:latin typeface="楷体" panose="02010609060101010101" pitchFamily="49" charset="-122"/>
                <a:ea typeface="宋体" panose="02010600030101010101" pitchFamily="2" charset="-122"/>
                <a:cs typeface="Times New Roman" panose="02020603050405020304" pitchFamily="18" charset="0"/>
              </a:rPr>
              <a:t>“</a:t>
            </a:r>
            <a:r>
              <a:rPr lang="zh-CN" altLang="zh-CN" b="1">
                <a:solidFill>
                  <a:srgbClr val="ED028C"/>
                </a:solidFill>
                <a:latin typeface="Times New Roman" panose="02020603050405020304" pitchFamily="18" charset="0"/>
                <a:ea typeface="楷体" panose="02010609060101010101" pitchFamily="49" charset="-122"/>
                <a:cs typeface="Times New Roman" panose="02020603050405020304" pitchFamily="18" charset="0"/>
              </a:rPr>
              <a:t>忠言未必逆耳</a:t>
            </a:r>
            <a:r>
              <a:rPr lang="en-US" altLang="zh-CN" b="1">
                <a:solidFill>
                  <a:srgbClr val="ED028C"/>
                </a:solidFill>
                <a:latin typeface="楷体" panose="02010609060101010101" pitchFamily="49" charset="-122"/>
                <a:ea typeface="宋体" panose="02010600030101010101" pitchFamily="2" charset="-122"/>
                <a:cs typeface="Times New Roman" panose="02020603050405020304" pitchFamily="18" charset="0"/>
              </a:rPr>
              <a:t>”“</a:t>
            </a:r>
            <a:r>
              <a:rPr lang="zh-CN" altLang="zh-CN" b="1">
                <a:solidFill>
                  <a:srgbClr val="ED028C"/>
                </a:solidFill>
                <a:latin typeface="Times New Roman" panose="02020603050405020304" pitchFamily="18" charset="0"/>
                <a:ea typeface="楷体" panose="02010609060101010101" pitchFamily="49" charset="-122"/>
                <a:cs typeface="Times New Roman" panose="02020603050405020304" pitchFamily="18" charset="0"/>
              </a:rPr>
              <a:t>做事要讲究方式方法</a:t>
            </a:r>
            <a:r>
              <a:rPr lang="en-US" altLang="zh-CN" b="1">
                <a:solidFill>
                  <a:srgbClr val="ED028C"/>
                </a:solidFill>
                <a:latin typeface="楷体" panose="02010609060101010101" pitchFamily="49" charset="-122"/>
                <a:ea typeface="宋体" panose="02010600030101010101" pitchFamily="2" charset="-122"/>
                <a:cs typeface="Times New Roman" panose="02020603050405020304" pitchFamily="18" charset="0"/>
              </a:rPr>
              <a:t>”“</a:t>
            </a:r>
            <a:r>
              <a:rPr lang="zh-CN" altLang="zh-CN" b="1">
                <a:solidFill>
                  <a:srgbClr val="ED028C"/>
                </a:solidFill>
                <a:latin typeface="Times New Roman" panose="02020603050405020304" pitchFamily="18" charset="0"/>
                <a:ea typeface="楷体" panose="02010609060101010101" pitchFamily="49" charset="-122"/>
                <a:cs typeface="Times New Roman" panose="02020603050405020304" pitchFamily="18" charset="0"/>
              </a:rPr>
              <a:t>批评要讲究艺术</a:t>
            </a:r>
            <a:r>
              <a:rPr lang="en-US" altLang="zh-CN" b="1">
                <a:solidFill>
                  <a:srgbClr val="ED028C"/>
                </a:solidFill>
                <a:latin typeface="楷体" panose="02010609060101010101" pitchFamily="49" charset="-122"/>
                <a:ea typeface="宋体" panose="02010600030101010101" pitchFamily="2" charset="-122"/>
                <a:cs typeface="Times New Roman" panose="02020603050405020304" pitchFamily="18" charset="0"/>
              </a:rPr>
              <a:t>”</a:t>
            </a:r>
            <a:r>
              <a:rPr lang="zh-CN" altLang="zh-CN" b="1">
                <a:solidFill>
                  <a:srgbClr val="ED028C"/>
                </a:solidFill>
                <a:latin typeface="Times New Roman" panose="02020603050405020304" pitchFamily="18" charset="0"/>
                <a:ea typeface="楷体" panose="02010609060101010101" pitchFamily="49" charset="-122"/>
                <a:cs typeface="Times New Roman" panose="02020603050405020304" pitchFamily="18" charset="0"/>
              </a:rPr>
              <a:t>等</a:t>
            </a:r>
            <a:r>
              <a:rPr lang="zh-CN" altLang="zh-CN" b="1" smtClean="0">
                <a:solidFill>
                  <a:srgbClr val="ED028C"/>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1050">
              <a:solidFill>
                <a:srgbClr val="ED028C"/>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图片 2"/>
          <p:cNvPicPr>
            <a:picLocks noChangeAspect="1"/>
          </p:cNvPicPr>
          <p:nvPr/>
        </p:nvPicPr>
        <p:blipFill>
          <a:blip r:embed="rId2"/>
          <a:stretch>
            <a:fillRect/>
          </a:stretch>
        </p:blipFill>
        <p:spPr>
          <a:xfrm>
            <a:off x="406574" y="836712"/>
            <a:ext cx="1202406" cy="391026"/>
          </a:xfrm>
          <a:prstGeom prst="rect">
            <a:avLst/>
          </a:prstGeom>
        </p:spPr>
      </p:pic>
    </p:spTree>
    <p:extLst>
      <p:ext uri="{BB962C8B-B14F-4D97-AF65-F5344CB8AC3E}">
        <p14:creationId xmlns:p14="http://schemas.microsoft.com/office/powerpoint/2010/main" val="65604219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1268760"/>
            <a:ext cx="11485848" cy="5322163"/>
          </a:xfrm>
        </p:spPr>
        <p:txBody>
          <a:bodyPr/>
          <a:lstStyle/>
          <a:p>
            <a:pPr algn="ctr" hangingPunct="0">
              <a:lnSpc>
                <a:spcPct val="130000"/>
              </a:lnSpc>
              <a:spcAft>
                <a:spcPts val="0"/>
              </a:spcAft>
            </a:pPr>
            <a:r>
              <a:rPr lang="zh-CN" altLang="zh-CN" b="1">
                <a:solidFill>
                  <a:srgbClr val="F58A00"/>
                </a:solidFill>
                <a:latin typeface="Times New Roman" panose="02020603050405020304" pitchFamily="18" charset="0"/>
                <a:ea typeface="宋体" panose="02010600030101010101" pitchFamily="2" charset="-122"/>
                <a:cs typeface="Times New Roman" panose="02020603050405020304" pitchFamily="18" charset="0"/>
              </a:rPr>
              <a:t>庖 丁 之 道</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lnSpc>
                <a:spcPct val="130000"/>
              </a:lnSpc>
              <a:spcAft>
                <a:spcPts val="0"/>
              </a:spcAft>
            </a:pPr>
            <a:r>
              <a:rPr lang="en-US"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战国</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中期，经历了一次</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高岸为谷，深谷为陵</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沧桑巨变，社会动乱，民不聊生，身处乱世的人们对人生、对前途充满了迷茫。庄子针对人不能任其本性无拘无束生活、面临无情摧残难以尽享天年的现实，被迫随时随地悚然惊心地谨慎藏锋，适时顺应，无求远害，想在复杂的斗争的骨节缝中寻找一个空隙，把它作为保全生命的安乐窝，以便在这乱世中游刃有余地活下去。《庖丁解牛》一文体现的就是这种心境。它对当代的我们也有诸多启示：生活中万事万物都有自己的内在规律，我们如果能透解、领悟生活的道理，摸准其中的规律，就能化繁为简，真正获得轻松。在懂得利用规律的同时，要去反复实践，像庖丁</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所解数千牛矣</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一样，不停地重复，终究会悟出事物真理的所在。</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lnSpc>
                <a:spcPct val="130000"/>
              </a:lnSpc>
              <a:spcAft>
                <a:spcPts val="0"/>
              </a:spcAft>
            </a:pPr>
            <a:r>
              <a:rPr lang="en-US" altLang="zh-CN" b="1" smtClean="0">
                <a:solidFill>
                  <a:srgbClr val="D5004A"/>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b="1" smtClean="0">
                <a:solidFill>
                  <a:srgbClr val="ED028C"/>
                </a:solidFill>
                <a:latin typeface="Times New Roman" panose="02020603050405020304" pitchFamily="18" charset="0"/>
                <a:ea typeface="黑体" panose="02010609060101010101" pitchFamily="49" charset="-122"/>
                <a:cs typeface="Times New Roman" panose="02020603050405020304" pitchFamily="18" charset="0"/>
              </a:rPr>
              <a:t>适用</a:t>
            </a:r>
            <a:r>
              <a:rPr lang="zh-CN" altLang="zh-CN" b="1">
                <a:solidFill>
                  <a:srgbClr val="ED028C"/>
                </a:solidFill>
                <a:latin typeface="Times New Roman" panose="02020603050405020304" pitchFamily="18" charset="0"/>
                <a:ea typeface="黑体" panose="02010609060101010101" pitchFamily="49" charset="-122"/>
                <a:cs typeface="Times New Roman" panose="02020603050405020304" pitchFamily="18" charset="0"/>
              </a:rPr>
              <a:t>话题</a:t>
            </a:r>
            <a:r>
              <a:rPr lang="zh-CN" altLang="zh-CN" b="1">
                <a:solidFill>
                  <a:srgbClr val="ED028C"/>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ED028C"/>
                </a:solidFill>
                <a:latin typeface="楷体" panose="02010609060101010101" pitchFamily="49" charset="-122"/>
                <a:ea typeface="宋体" panose="02010600030101010101" pitchFamily="2" charset="-122"/>
                <a:cs typeface="Times New Roman" panose="02020603050405020304" pitchFamily="18" charset="0"/>
              </a:rPr>
              <a:t>“</a:t>
            </a:r>
            <a:r>
              <a:rPr lang="zh-CN" altLang="zh-CN" b="1">
                <a:solidFill>
                  <a:srgbClr val="ED028C"/>
                </a:solidFill>
                <a:latin typeface="Times New Roman" panose="02020603050405020304" pitchFamily="18" charset="0"/>
                <a:ea typeface="楷体" panose="02010609060101010101" pitchFamily="49" charset="-122"/>
                <a:cs typeface="Times New Roman" panose="02020603050405020304" pitchFamily="18" charset="0"/>
              </a:rPr>
              <a:t>自然之道</a:t>
            </a:r>
            <a:r>
              <a:rPr lang="en-US" altLang="zh-CN" b="1">
                <a:solidFill>
                  <a:srgbClr val="ED028C"/>
                </a:solidFill>
                <a:latin typeface="楷体" panose="02010609060101010101" pitchFamily="49" charset="-122"/>
                <a:ea typeface="宋体" panose="02010600030101010101" pitchFamily="2" charset="-122"/>
                <a:cs typeface="Times New Roman" panose="02020603050405020304" pitchFamily="18" charset="0"/>
              </a:rPr>
              <a:t>”“</a:t>
            </a:r>
            <a:r>
              <a:rPr lang="zh-CN" altLang="zh-CN" b="1">
                <a:solidFill>
                  <a:srgbClr val="ED028C"/>
                </a:solidFill>
                <a:latin typeface="Times New Roman" panose="02020603050405020304" pitchFamily="18" charset="0"/>
                <a:ea typeface="楷体" panose="02010609060101010101" pitchFamily="49" charset="-122"/>
                <a:cs typeface="Times New Roman" panose="02020603050405020304" pitchFamily="18" charset="0"/>
              </a:rPr>
              <a:t>尊重规律</a:t>
            </a:r>
            <a:r>
              <a:rPr lang="en-US" altLang="zh-CN" b="1">
                <a:solidFill>
                  <a:srgbClr val="ED028C"/>
                </a:solidFill>
                <a:latin typeface="楷体" panose="02010609060101010101" pitchFamily="49" charset="-122"/>
                <a:ea typeface="宋体" panose="02010600030101010101" pitchFamily="2" charset="-122"/>
                <a:cs typeface="Times New Roman" panose="02020603050405020304" pitchFamily="18" charset="0"/>
              </a:rPr>
              <a:t>”“</a:t>
            </a:r>
            <a:r>
              <a:rPr lang="zh-CN" altLang="zh-CN" b="1">
                <a:solidFill>
                  <a:srgbClr val="ED028C"/>
                </a:solidFill>
                <a:latin typeface="Times New Roman" panose="02020603050405020304" pitchFamily="18" charset="0"/>
                <a:ea typeface="楷体" panose="02010609060101010101" pitchFamily="49" charset="-122"/>
                <a:cs typeface="Times New Roman" panose="02020603050405020304" pitchFamily="18" charset="0"/>
              </a:rPr>
              <a:t>实践出真知</a:t>
            </a:r>
            <a:r>
              <a:rPr lang="en-US" altLang="zh-CN" b="1">
                <a:solidFill>
                  <a:srgbClr val="ED028C"/>
                </a:solidFill>
                <a:latin typeface="楷体" panose="02010609060101010101" pitchFamily="49" charset="-122"/>
                <a:ea typeface="宋体" panose="02010600030101010101" pitchFamily="2" charset="-122"/>
                <a:cs typeface="Times New Roman" panose="02020603050405020304" pitchFamily="18" charset="0"/>
              </a:rPr>
              <a:t>”</a:t>
            </a:r>
            <a:r>
              <a:rPr lang="zh-CN" altLang="zh-CN" b="1">
                <a:solidFill>
                  <a:srgbClr val="ED028C"/>
                </a:solidFill>
                <a:latin typeface="Times New Roman" panose="02020603050405020304" pitchFamily="18" charset="0"/>
                <a:ea typeface="楷体" panose="02010609060101010101" pitchFamily="49" charset="-122"/>
                <a:cs typeface="Times New Roman" panose="02020603050405020304" pitchFamily="18" charset="0"/>
              </a:rPr>
              <a:t>等</a:t>
            </a:r>
            <a:r>
              <a:rPr lang="zh-CN" altLang="zh-CN" b="1" smtClean="0">
                <a:solidFill>
                  <a:srgbClr val="ED028C"/>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1050">
              <a:solidFill>
                <a:srgbClr val="ED028C"/>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图片 2"/>
          <p:cNvPicPr>
            <a:picLocks noChangeAspect="1"/>
          </p:cNvPicPr>
          <p:nvPr/>
        </p:nvPicPr>
        <p:blipFill>
          <a:blip r:embed="rId2">
            <a:clrChange>
              <a:clrFrom>
                <a:srgbClr val="FFFFFF"/>
              </a:clrFrom>
              <a:clrTo>
                <a:srgbClr val="FFFFFF">
                  <a:alpha val="0"/>
                </a:srgbClr>
              </a:clrTo>
            </a:clrChange>
          </a:blip>
          <a:stretch>
            <a:fillRect/>
          </a:stretch>
        </p:blipFill>
        <p:spPr>
          <a:xfrm>
            <a:off x="406574" y="878379"/>
            <a:ext cx="1328023" cy="462389"/>
          </a:xfrm>
          <a:prstGeom prst="rect">
            <a:avLst/>
          </a:prstGeom>
        </p:spPr>
      </p:pic>
    </p:spTree>
    <p:extLst>
      <p:ext uri="{BB962C8B-B14F-4D97-AF65-F5344CB8AC3E}">
        <p14:creationId xmlns:p14="http://schemas.microsoft.com/office/powerpoint/2010/main" val="5166868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txBox="1">
            <a:spLocks/>
          </p:cNvSpPr>
          <p:nvPr/>
        </p:nvSpPr>
        <p:spPr bwMode="auto">
          <a:xfrm>
            <a:off x="360854" y="1700808"/>
            <a:ext cx="11485848" cy="2792239"/>
          </a:xfrm>
          <a:prstGeom prst="rect">
            <a:avLst/>
          </a:prstGeom>
          <a:noFill/>
          <a:ln w="19050">
            <a:solidFill>
              <a:srgbClr val="EF412A"/>
            </a:solidFill>
            <a:prstDash val="sys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dist">
              <a:spcAft>
                <a:spcPts val="0"/>
              </a:spcAft>
            </a:pP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①</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以吾一日长乎尔</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毋吾以也</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意思是</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因为我年纪比你们大一点</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不要</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因我</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年长</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就不敢说话了。以</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因为。后一个</a:t>
            </a:r>
            <a:r>
              <a:rPr lang="en-US" altLang="zh-CN" b="1" spc="-100"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a:t>
            </a:r>
            <a:r>
              <a:rPr lang="en-US" altLang="zh-CN" b="1" spc="-100"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a:t>
            </a:r>
            <a:r>
              <a:rPr lang="en-US" altLang="zh-CN" b="1" spc="-100"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已</a:t>
            </a:r>
            <a:r>
              <a:rPr lang="en-US" altLang="zh-CN" b="1" spc="-100"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a:t>
            </a:r>
            <a:r>
              <a:rPr lang="en-US" altLang="zh-CN" b="1" spc="-100"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止</a:t>
            </a:r>
            <a:r>
              <a:rPr lang="en-US" altLang="zh-CN" b="1" spc="-100"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的意思</a:t>
            </a:r>
            <a:r>
              <a:rPr lang="zh-CN" altLang="zh-CN" b="1" spc="-1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en-US" altLang="zh-CN" b="1" spc="-1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a:spcAft>
                <a:spcPts val="0"/>
              </a:spcAft>
            </a:pPr>
            <a:r>
              <a:rPr lang="zh-CN" altLang="zh-CN" b="1"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毋</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不要。一说本句的意思是</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因为我年纪比你们大一点</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老了</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没有人用我了。这里后一个</a:t>
            </a:r>
            <a:r>
              <a:rPr lang="en-US" altLang="zh-CN" b="1"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a:t>
            </a:r>
            <a:r>
              <a:rPr lang="en-US" altLang="zh-CN" b="1"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a:t>
            </a:r>
            <a:r>
              <a:rPr lang="en-US" altLang="zh-CN" b="1"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a:t>
            </a:r>
            <a:r>
              <a:rPr lang="en-US" altLang="zh-CN" b="1"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的意思。</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②</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居则曰</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平日说。居</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平日、</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平时。</a:t>
            </a:r>
            <a:r>
              <a:rPr lang="en-US" altLang="zh-CN" b="1" spc="-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③</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不吾知</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spc="-100"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不知吾</a:t>
            </a:r>
            <a:r>
              <a:rPr lang="en-US" altLang="zh-CN" b="1" spc="-100"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不了解我。</a:t>
            </a:r>
            <a:r>
              <a:rPr lang="en-US" altLang="zh-CN" b="1" spc="-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④</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则何以哉</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那么</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打算怎么做呢</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1050" spc="-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3" name="内容占位符 1"/>
          <p:cNvSpPr>
            <a:spLocks noGrp="1"/>
          </p:cNvSpPr>
          <p:nvPr>
            <p:ph idx="1"/>
          </p:nvPr>
        </p:nvSpPr>
        <p:spPr>
          <a:xfrm>
            <a:off x="360854" y="4726885"/>
            <a:ext cx="11485848" cy="646331"/>
          </a:xfrm>
        </p:spPr>
        <p:txBody>
          <a:bodyPr/>
          <a:lstStyle/>
          <a:p>
            <a:pPr hangingPunct="0">
              <a:spcAft>
                <a:spcPts val="0"/>
              </a:spcAft>
            </a:pPr>
            <a:r>
              <a:rPr lang="en-US" altLang="zh-CN"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一部分：孔子问志</a:t>
            </a:r>
            <a:r>
              <a:rPr lang="zh-CN" altLang="zh-CN"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图片 4"/>
          <p:cNvPicPr>
            <a:picLocks noChangeAspect="1"/>
          </p:cNvPicPr>
          <p:nvPr/>
        </p:nvPicPr>
        <p:blipFill>
          <a:blip r:embed="rId2"/>
          <a:stretch>
            <a:fillRect/>
          </a:stretch>
        </p:blipFill>
        <p:spPr>
          <a:xfrm>
            <a:off x="334566" y="4798893"/>
            <a:ext cx="1140341" cy="513780"/>
          </a:xfrm>
          <a:prstGeom prst="rect">
            <a:avLst/>
          </a:prstGeom>
        </p:spPr>
      </p:pic>
    </p:spTree>
    <p:extLst>
      <p:ext uri="{BB962C8B-B14F-4D97-AF65-F5344CB8AC3E}">
        <p14:creationId xmlns:p14="http://schemas.microsoft.com/office/powerpoint/2010/main" val="368113876"/>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1544989"/>
            <a:ext cx="11485848" cy="3970318"/>
          </a:xfrm>
        </p:spPr>
        <p:txBody>
          <a:bodyPr/>
          <a:lstStyle/>
          <a:p>
            <a:pPr algn="ctr" hangingPunct="0">
              <a:spcAft>
                <a:spcPts val="0"/>
              </a:spcAft>
            </a:pPr>
            <a:r>
              <a:rPr lang="zh-CN" altLang="zh-CN" b="1">
                <a:solidFill>
                  <a:srgbClr val="F58A00"/>
                </a:solidFill>
                <a:latin typeface="Times New Roman" panose="02020603050405020304" pitchFamily="18" charset="0"/>
                <a:ea typeface="宋体" panose="02010600030101010101" pitchFamily="2" charset="-122"/>
                <a:cs typeface="Times New Roman" panose="02020603050405020304" pitchFamily="18" charset="0"/>
              </a:rPr>
              <a:t>庄 周 梦 蝶</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en-US"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《庄子</a:t>
            </a:r>
            <a:r>
              <a:rPr lang="en-US" altLang="zh-CN"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齐物论》记载了这样一个故事：庄周梦见自己变成了一只蝴蝶，快乐得忘记了自己本来的样子，庄周醒来后，梦境还清晰地印在他的脑海里，一时迷惘，弄不清自己到底是庄周还是蝴蝶了。梦境有时会给人一种真实的感受，而在真实的生活中也会让人有身在梦中的感觉。庄周认为，世间万物就是这样不断变化着的，没有什么是永恒不变的。</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en-US" altLang="zh-CN" b="1" smtClean="0">
                <a:solidFill>
                  <a:srgbClr val="D5004A"/>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b="1" smtClean="0">
                <a:solidFill>
                  <a:srgbClr val="ED028C"/>
                </a:solidFill>
                <a:latin typeface="Times New Roman" panose="02020603050405020304" pitchFamily="18" charset="0"/>
                <a:ea typeface="黑体" panose="02010609060101010101" pitchFamily="49" charset="-122"/>
                <a:cs typeface="Times New Roman" panose="02020603050405020304" pitchFamily="18" charset="0"/>
              </a:rPr>
              <a:t>适用</a:t>
            </a:r>
            <a:r>
              <a:rPr lang="zh-CN" altLang="zh-CN" b="1">
                <a:solidFill>
                  <a:srgbClr val="ED028C"/>
                </a:solidFill>
                <a:latin typeface="Times New Roman" panose="02020603050405020304" pitchFamily="18" charset="0"/>
                <a:ea typeface="黑体" panose="02010609060101010101" pitchFamily="49" charset="-122"/>
                <a:cs typeface="Times New Roman" panose="02020603050405020304" pitchFamily="18" charset="0"/>
              </a:rPr>
              <a:t>话题</a:t>
            </a:r>
            <a:r>
              <a:rPr lang="zh-CN" altLang="zh-CN" b="1">
                <a:solidFill>
                  <a:srgbClr val="ED028C"/>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ED028C"/>
                </a:solidFill>
                <a:latin typeface="楷体" panose="02010609060101010101" pitchFamily="49" charset="-122"/>
                <a:ea typeface="宋体" panose="02010600030101010101" pitchFamily="2" charset="-122"/>
                <a:cs typeface="Times New Roman" panose="02020603050405020304" pitchFamily="18" charset="0"/>
              </a:rPr>
              <a:t>“</a:t>
            </a:r>
            <a:r>
              <a:rPr lang="zh-CN" altLang="zh-CN" b="1">
                <a:solidFill>
                  <a:srgbClr val="ED028C"/>
                </a:solidFill>
                <a:latin typeface="Times New Roman" panose="02020603050405020304" pitchFamily="18" charset="0"/>
                <a:ea typeface="楷体" panose="02010609060101010101" pitchFamily="49" charset="-122"/>
                <a:cs typeface="Times New Roman" panose="02020603050405020304" pitchFamily="18" charset="0"/>
              </a:rPr>
              <a:t>世事变幻</a:t>
            </a:r>
            <a:r>
              <a:rPr lang="en-US" altLang="zh-CN" b="1">
                <a:solidFill>
                  <a:srgbClr val="ED028C"/>
                </a:solidFill>
                <a:latin typeface="楷体" panose="02010609060101010101" pitchFamily="49" charset="-122"/>
                <a:ea typeface="宋体" panose="02010600030101010101" pitchFamily="2" charset="-122"/>
                <a:cs typeface="Times New Roman" panose="02020603050405020304" pitchFamily="18" charset="0"/>
              </a:rPr>
              <a:t>”“</a:t>
            </a:r>
            <a:r>
              <a:rPr lang="zh-CN" altLang="zh-CN" b="1">
                <a:solidFill>
                  <a:srgbClr val="ED028C"/>
                </a:solidFill>
                <a:latin typeface="Times New Roman" panose="02020603050405020304" pitchFamily="18" charset="0"/>
                <a:ea typeface="楷体" panose="02010609060101010101" pitchFamily="49" charset="-122"/>
                <a:cs typeface="Times New Roman" panose="02020603050405020304" pitchFamily="18" charset="0"/>
              </a:rPr>
              <a:t>适应变化</a:t>
            </a:r>
            <a:r>
              <a:rPr lang="en-US" altLang="zh-CN" b="1">
                <a:solidFill>
                  <a:srgbClr val="ED028C"/>
                </a:solidFill>
                <a:latin typeface="楷体" panose="02010609060101010101" pitchFamily="49" charset="-122"/>
                <a:ea typeface="宋体" panose="02010600030101010101" pitchFamily="2" charset="-122"/>
                <a:cs typeface="Times New Roman" panose="02020603050405020304" pitchFamily="18" charset="0"/>
              </a:rPr>
              <a:t>”</a:t>
            </a:r>
            <a:r>
              <a:rPr lang="zh-CN" altLang="zh-CN" b="1">
                <a:solidFill>
                  <a:srgbClr val="ED028C"/>
                </a:solidFill>
                <a:latin typeface="Times New Roman" panose="02020603050405020304" pitchFamily="18" charset="0"/>
                <a:ea typeface="楷体" panose="02010609060101010101" pitchFamily="49" charset="-122"/>
                <a:cs typeface="Times New Roman" panose="02020603050405020304" pitchFamily="18" charset="0"/>
              </a:rPr>
              <a:t>等</a:t>
            </a:r>
            <a:r>
              <a:rPr lang="zh-CN" altLang="zh-CN" b="1" smtClean="0">
                <a:solidFill>
                  <a:srgbClr val="ED028C"/>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1050">
              <a:solidFill>
                <a:srgbClr val="ED028C"/>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图片 2"/>
          <p:cNvPicPr>
            <a:picLocks noChangeAspect="1"/>
          </p:cNvPicPr>
          <p:nvPr/>
        </p:nvPicPr>
        <p:blipFill>
          <a:blip r:embed="rId2"/>
          <a:stretch>
            <a:fillRect/>
          </a:stretch>
        </p:blipFill>
        <p:spPr>
          <a:xfrm>
            <a:off x="406574" y="968925"/>
            <a:ext cx="1226846" cy="430129"/>
          </a:xfrm>
          <a:prstGeom prst="rect">
            <a:avLst/>
          </a:prstGeom>
        </p:spPr>
      </p:pic>
    </p:spTree>
    <p:extLst>
      <p:ext uri="{BB962C8B-B14F-4D97-AF65-F5344CB8AC3E}">
        <p14:creationId xmlns:p14="http://schemas.microsoft.com/office/powerpoint/2010/main" val="1593582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334566" y="1484784"/>
            <a:ext cx="11593288" cy="2880320"/>
          </a:xfrm>
          <a:prstGeom prst="rect">
            <a:avLst/>
          </a:prstGeom>
        </p:spPr>
      </p:pic>
      <p:sp>
        <p:nvSpPr>
          <p:cNvPr id="5" name="内容占位符 2"/>
          <p:cNvSpPr txBox="1">
            <a:spLocks/>
          </p:cNvSpPr>
          <p:nvPr/>
        </p:nvSpPr>
        <p:spPr bwMode="auto">
          <a:xfrm>
            <a:off x="360854" y="1988840"/>
            <a:ext cx="11485848" cy="2238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US" altLang="zh-CN" b="1">
                <a:solidFill>
                  <a:srgbClr val="D73100"/>
                </a:solidFill>
                <a:latin typeface="MS Mincho"/>
                <a:ea typeface="宋体" panose="02010600030101010101" pitchFamily="2" charset="-122"/>
                <a:cs typeface="Times New Roman" panose="02020603050405020304" pitchFamily="18" charset="0"/>
              </a:rPr>
              <a:t>❷</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孔子没有直接让弟子言志，而是先用温和自谦的话打消了学生的顾虑，为他们创造了一个轻松、活跃的环境。</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一日长乎尔</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的说法表现了他平易近人、谦逊和蔼的态度，</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居则曰</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一句反映出他对学生平时的思想动态了如指掌。孔子一出场，就给人以态度和蔼、思想明智、胸襟开阔的印象</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clrChange>
              <a:clrFrom>
                <a:srgbClr val="FEF2E3"/>
              </a:clrFrom>
              <a:clrTo>
                <a:srgbClr val="FEF2E3">
                  <a:alpha val="0"/>
                </a:srgbClr>
              </a:clrTo>
            </a:clrChange>
          </a:blip>
          <a:stretch>
            <a:fillRect/>
          </a:stretch>
        </p:blipFill>
        <p:spPr>
          <a:xfrm>
            <a:off x="5591150" y="1484784"/>
            <a:ext cx="981752" cy="550739"/>
          </a:xfrm>
          <a:prstGeom prst="rect">
            <a:avLst/>
          </a:prstGeom>
        </p:spPr>
      </p:pic>
    </p:spTree>
    <p:extLst>
      <p:ext uri="{BB962C8B-B14F-4D97-AF65-F5344CB8AC3E}">
        <p14:creationId xmlns:p14="http://schemas.microsoft.com/office/powerpoint/2010/main" val="38116355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内容占位符 3"/>
              <p:cNvSpPr>
                <a:spLocks noGrp="1"/>
              </p:cNvSpPr>
              <p:nvPr>
                <p:ph idx="1"/>
              </p:nvPr>
            </p:nvSpPr>
            <p:spPr>
              <a:xfrm>
                <a:off x="360854" y="836712"/>
                <a:ext cx="11485848" cy="5308056"/>
              </a:xfrm>
            </p:spPr>
            <p:txBody>
              <a:bodyPr/>
              <a:lstStyle/>
              <a:p>
                <a:pPr indent="619125" algn="dist" hangingPunct="0">
                  <a:lnSpc>
                    <a:spcPct val="130000"/>
                  </a:lnSpc>
                  <a:spcAft>
                    <a:spcPts val="0"/>
                  </a:spcAft>
                </a:pP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子路率　　尔</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①</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而 对曰：</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千　乘之　 国</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②</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，摄</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③</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indent="619125" algn="dist" hangingPunct="0">
                  <a:lnSpc>
                    <a:spcPct val="130000"/>
                  </a:lnSpc>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子路急遽而不加考虑地回答说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有一千辆兵车的诸侯国</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夹在</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30000"/>
                  </a:lnSpc>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乎大国之间</a:t>
                </a:r>
                <a:r>
                  <a:rPr lang="zh-CN" altLang="zh-CN" b="1" u="sng" baseline="30000"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加之以 师 旅，因之以 饥馑</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④</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；由</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30000"/>
                  </a:lnSpc>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几个</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大国的中间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有军队来攻打它</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接下来又有饥荒</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我去</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30000"/>
                  </a:lnSpc>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也 为之，比及</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⑤</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三年， 可使有 勇，且 知</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30000"/>
                  </a:lnSpc>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治理这个国家</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等到三年后</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就可以使人人都有勇气</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而且知道合乎</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lnSpc>
                    <a:spcPct val="130000"/>
                  </a:lnSpc>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方</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⑥</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也。</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en-US" altLang="zh-CN" b="1" u="sng" baseline="30000" dirty="0">
                    <a:solidFill>
                      <a:srgbClr val="D73100"/>
                    </a:solidFill>
                    <a:uFill>
                      <a:solidFill>
                        <a:srgbClr val="000000"/>
                      </a:solidFill>
                    </a:uFill>
                    <a:latin typeface="MS Mincho"/>
                    <a:ea typeface="宋体" panose="02010600030101010101" pitchFamily="2" charset="-122"/>
                    <a:cs typeface="Times New Roman" panose="02020603050405020304" pitchFamily="18" charset="0"/>
                  </a:rPr>
                  <a:t>❸</a:t>
                </a:r>
                <a:r>
                  <a:rPr lang="en-US"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sz="105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lnSpc>
                    <a:spcPct val="130000"/>
                  </a:lnSpc>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礼义的行事准则。</a:t>
                </a:r>
                <a:r>
                  <a:rPr lang="en-US" altLang="zh-CN" b="1" dirty="0" smtClean="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xmlns="">
          <p:sp>
            <p:nvSpPr>
              <p:cNvPr id="4" name="内容占位符 3"/>
              <p:cNvSpPr>
                <a:spLocks noGrp="1" noRot="1" noChangeAspect="1" noMove="1" noResize="1" noEditPoints="1" noAdjustHandles="1" noChangeArrowheads="1" noChangeShapeType="1" noTextEdit="1"/>
              </p:cNvSpPr>
              <p:nvPr>
                <p:ph idx="1"/>
              </p:nvPr>
            </p:nvSpPr>
            <p:spPr>
              <a:xfrm>
                <a:off x="360854" y="836712"/>
                <a:ext cx="11485848" cy="5308056"/>
              </a:xfrm>
              <a:blipFill>
                <a:blip r:embed="rId2"/>
                <a:stretch>
                  <a:fillRect l="-796" r="-849" b="-126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9857577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txBox="1">
            <a:spLocks/>
          </p:cNvSpPr>
          <p:nvPr/>
        </p:nvSpPr>
        <p:spPr bwMode="auto">
          <a:xfrm>
            <a:off x="360854" y="1124744"/>
            <a:ext cx="11485848" cy="2792239"/>
          </a:xfrm>
          <a:prstGeom prst="rect">
            <a:avLst/>
          </a:prstGeom>
          <a:noFill/>
          <a:ln w="19050">
            <a:solidFill>
              <a:srgbClr val="EF412A"/>
            </a:solidFill>
            <a:prstDash val="sys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dist">
              <a:spcAft>
                <a:spcPts val="0"/>
              </a:spcAft>
            </a:pP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①</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率尔</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急遽而不加考虑的样子。尔</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相当于</a:t>
            </a:r>
            <a:r>
              <a:rPr lang="en-US" altLang="zh-CN" b="1"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a:t>
            </a:r>
            <a:r>
              <a:rPr lang="en-US" altLang="zh-CN" b="1"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②</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千乘</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shèng</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之国</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有一</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千辆兵车的诸侯国。在春秋后期</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千乘之国是中等国家。乘</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古时一车四马为一乘。</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春秋时</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一辆兵车</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配甲士三人</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步卒七十二人。</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③</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摄</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夹处。</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④</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因之以</a:t>
            </a:r>
            <a:r>
              <a:rPr lang="zh-CN" altLang="zh-CN" b="1"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饥馑</a:t>
            </a:r>
            <a:endParaRPr lang="en-US" altLang="zh-CN" b="1"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a:spcAft>
                <a:spcPts val="0"/>
              </a:spcAft>
            </a:pPr>
            <a:r>
              <a:rPr lang="zh-CN" altLang="zh-CN"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jǐn</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接下来</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又有饥荒。因</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接续。饥馑</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泛指饥荒。</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⑤</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比及</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等到。</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⑥</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方</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合乎礼义的行事准则。</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图片 2"/>
          <p:cNvPicPr>
            <a:picLocks noChangeAspect="1"/>
          </p:cNvPicPr>
          <p:nvPr/>
        </p:nvPicPr>
        <p:blipFill>
          <a:blip r:embed="rId2"/>
          <a:stretch>
            <a:fillRect/>
          </a:stretch>
        </p:blipFill>
        <p:spPr>
          <a:xfrm>
            <a:off x="334566" y="4077072"/>
            <a:ext cx="11593288" cy="1800200"/>
          </a:xfrm>
          <a:prstGeom prst="rect">
            <a:avLst/>
          </a:prstGeom>
        </p:spPr>
      </p:pic>
      <p:sp>
        <p:nvSpPr>
          <p:cNvPr id="5" name="内容占位符 2"/>
          <p:cNvSpPr txBox="1">
            <a:spLocks/>
          </p:cNvSpPr>
          <p:nvPr/>
        </p:nvSpPr>
        <p:spPr bwMode="auto">
          <a:xfrm>
            <a:off x="360854" y="4581128"/>
            <a:ext cx="11485848"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dirty="0">
                <a:solidFill>
                  <a:srgbClr val="D73100"/>
                </a:solidFill>
                <a:latin typeface="MS Mincho"/>
                <a:ea typeface="宋体" panose="02010600030101010101" pitchFamily="2" charset="-122"/>
                <a:cs typeface="Times New Roman" panose="02020603050405020304" pitchFamily="18" charset="0"/>
              </a:rPr>
              <a:t>❸</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率尔</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两个字表现出子路直率而又略显鲁莽的性格。</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千乘之国</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在当时大约是中等国家。此处表明子路对治理</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千乘之国</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信心满满，语气过于肯定。</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clrChange>
              <a:clrFrom>
                <a:srgbClr val="FEF2E3"/>
              </a:clrFrom>
              <a:clrTo>
                <a:srgbClr val="FEF2E3">
                  <a:alpha val="0"/>
                </a:srgbClr>
              </a:clrTo>
            </a:clrChange>
          </a:blip>
          <a:stretch>
            <a:fillRect/>
          </a:stretch>
        </p:blipFill>
        <p:spPr>
          <a:xfrm>
            <a:off x="5591150" y="4077072"/>
            <a:ext cx="981752" cy="550739"/>
          </a:xfrm>
          <a:prstGeom prst="rect">
            <a:avLst/>
          </a:prstGeom>
        </p:spPr>
      </p:pic>
    </p:spTree>
    <p:extLst>
      <p:ext uri="{BB962C8B-B14F-4D97-AF65-F5344CB8AC3E}">
        <p14:creationId xmlns:p14="http://schemas.microsoft.com/office/powerpoint/2010/main" val="28157015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9" name="内容占位符 1"/>
              <p:cNvSpPr txBox="1">
                <a:spLocks/>
              </p:cNvSpPr>
              <p:nvPr/>
            </p:nvSpPr>
            <p:spPr bwMode="auto">
              <a:xfrm>
                <a:off x="360854" y="1412776"/>
                <a:ext cx="11485848" cy="1541704"/>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夫子 </a:t>
                </a:r>
                <a:r>
                  <a:rPr lang="en-US"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哂</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①</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en-US"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之。</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孔子对他示以微笑。</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xmlns="">
          <p:sp>
            <p:nvSpPr>
              <p:cNvPr id="9" name="内容占位符 1"/>
              <p:cNvSpPr txBox="1">
                <a:spLocks noRot="1" noChangeAspect="1" noMove="1" noResize="1" noEditPoints="1" noAdjustHandles="1" noChangeArrowheads="1" noChangeShapeType="1" noTextEdit="1"/>
              </p:cNvSpPr>
              <p:nvPr/>
            </p:nvSpPr>
            <p:spPr bwMode="auto">
              <a:xfrm>
                <a:off x="360854" y="1412776"/>
                <a:ext cx="11485848" cy="1541704"/>
              </a:xfrm>
              <a:prstGeom prst="rect">
                <a:avLst/>
              </a:prstGeom>
              <a:blipFill>
                <a:blip r:embed="rId2"/>
                <a:stretch>
                  <a:fillRect b="-671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10" name="内容占位符 1"/>
          <p:cNvSpPr txBox="1">
            <a:spLocks/>
          </p:cNvSpPr>
          <p:nvPr/>
        </p:nvSpPr>
        <p:spPr bwMode="auto">
          <a:xfrm>
            <a:off x="360854" y="2996952"/>
            <a:ext cx="11485848" cy="576248"/>
          </a:xfrm>
          <a:prstGeom prst="rect">
            <a:avLst/>
          </a:prstGeom>
          <a:noFill/>
          <a:ln w="19050">
            <a:solidFill>
              <a:srgbClr val="EF412A"/>
            </a:solidFill>
            <a:prstDash val="sys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①</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哂</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shěn</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微笑。</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792037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idx="1"/>
              </p:nvPr>
            </p:nvSpPr>
            <p:spPr>
              <a:xfrm>
                <a:off x="360854" y="746120"/>
                <a:ext cx="11485848" cy="5758692"/>
              </a:xfrm>
            </p:spPr>
            <p:txBody>
              <a:bodyPr/>
              <a:lstStyle/>
              <a:p>
                <a:pPr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求！尔何如？</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endParaRPr lang="zh-CN" altLang="zh-CN"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冉有</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你怎么做</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对曰：</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方</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①</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六七十，如</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②</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五六十，</a:t>
                </a:r>
                <a:r>
                  <a:rPr lang="zh-CN" altLang="zh-CN" b="1" u="sng" baseline="30000"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求</a:t>
                </a:r>
                <a:endParaRPr lang="en-US"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endParaRPr>
              </a:p>
              <a:p>
                <a:pPr indent="619125" algn="dist"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冉有</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回答说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纵横六七十里或五六十里</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的小国</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endParaRPr lang="zh-CN" altLang="zh-CN"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也</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为之，比及三年，可使 足　民。如其礼乐</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③</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去治理</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等到三年后</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可以使人民富足。至于礼乐教化</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自己的</a:t>
                </a:r>
                <a:r>
                  <a:rPr lang="zh-CN" altLang="zh-CN"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能力</a:t>
                </a:r>
                <a:endParaRPr lang="zh-CN" altLang="zh-CN"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以　　 俟</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④</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君子。</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en-US" altLang="zh-CN" b="1" u="sng" baseline="30000" dirty="0">
                    <a:solidFill>
                      <a:srgbClr val="D73100"/>
                    </a:solidFill>
                    <a:uFill>
                      <a:solidFill>
                        <a:srgbClr val="000000"/>
                      </a:solidFill>
                    </a:uFill>
                    <a:latin typeface="MS Mincho"/>
                    <a:ea typeface="宋体" panose="02010600030101010101" pitchFamily="2" charset="-122"/>
                    <a:cs typeface="Times New Roman" panose="02020603050405020304" pitchFamily="18" charset="0"/>
                  </a:rPr>
                  <a:t>❹</a:t>
                </a:r>
                <a:r>
                  <a:rPr lang="en-US"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是不够的</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那就得等待君子</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来推行了</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b="1" dirty="0" smtClean="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xmlns="">
          <p:sp>
            <p:nvSpPr>
              <p:cNvPr id="2" name="内容占位符 1"/>
              <p:cNvSpPr>
                <a:spLocks noGrp="1" noRot="1" noChangeAspect="1" noMove="1" noResize="1" noEditPoints="1" noAdjustHandles="1" noChangeArrowheads="1" noChangeShapeType="1" noTextEdit="1"/>
              </p:cNvSpPr>
              <p:nvPr>
                <p:ph idx="1"/>
              </p:nvPr>
            </p:nvSpPr>
            <p:spPr>
              <a:xfrm>
                <a:off x="360854" y="746120"/>
                <a:ext cx="11485848" cy="5758692"/>
              </a:xfrm>
              <a:blipFill>
                <a:blip r:embed="rId2"/>
                <a:stretch>
                  <a:fillRect l="-796" r="-84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2458161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txBox="1">
            <a:spLocks/>
          </p:cNvSpPr>
          <p:nvPr/>
        </p:nvSpPr>
        <p:spPr bwMode="auto">
          <a:xfrm>
            <a:off x="360854" y="1484784"/>
            <a:ext cx="11485848" cy="1130246"/>
          </a:xfrm>
          <a:prstGeom prst="rect">
            <a:avLst/>
          </a:prstGeom>
          <a:noFill/>
          <a:ln w="19050">
            <a:solidFill>
              <a:srgbClr val="EF412A"/>
            </a:solidFill>
            <a:prstDash val="sys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①</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方</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计量面积用语</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多用以计量土地</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后加表示长度的数词或数量词</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表示纵横</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若干长度的意思。</a:t>
            </a:r>
            <a:r>
              <a:rPr lang="en-US" altLang="zh-CN" b="1" spc="-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②</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或者。</a:t>
            </a:r>
            <a:r>
              <a:rPr lang="en-US" altLang="zh-CN" b="1" spc="-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③</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如其礼乐</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至于礼乐教化。如</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至于。</a:t>
            </a:r>
            <a:r>
              <a:rPr lang="en-US" altLang="zh-CN" b="1" spc="-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④</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俟</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等待。</a:t>
            </a:r>
            <a:endParaRPr lang="zh-CN" altLang="zh-CN" sz="1050" spc="-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图片 2"/>
          <p:cNvPicPr>
            <a:picLocks noChangeAspect="1"/>
          </p:cNvPicPr>
          <p:nvPr/>
        </p:nvPicPr>
        <p:blipFill>
          <a:blip r:embed="rId2"/>
          <a:stretch>
            <a:fillRect/>
          </a:stretch>
        </p:blipFill>
        <p:spPr>
          <a:xfrm>
            <a:off x="334566" y="2852936"/>
            <a:ext cx="11593288" cy="2232248"/>
          </a:xfrm>
          <a:prstGeom prst="rect">
            <a:avLst/>
          </a:prstGeom>
        </p:spPr>
      </p:pic>
      <p:sp>
        <p:nvSpPr>
          <p:cNvPr id="5" name="内容占位符 2"/>
          <p:cNvSpPr txBox="1">
            <a:spLocks/>
          </p:cNvSpPr>
          <p:nvPr/>
        </p:nvSpPr>
        <p:spPr bwMode="auto">
          <a:xfrm>
            <a:off x="360854" y="3356992"/>
            <a:ext cx="11485848" cy="1684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dirty="0">
                <a:solidFill>
                  <a:srgbClr val="D73100"/>
                </a:solidFill>
                <a:latin typeface="MS Mincho"/>
                <a:ea typeface="宋体" panose="02010600030101010101" pitchFamily="2" charset="-122"/>
                <a:cs typeface="Times New Roman" panose="02020603050405020304" pitchFamily="18" charset="0"/>
              </a:rPr>
              <a:t>❹</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冉有在孔子指名发问后才开口。比起子路言称的中等国家，冉有说的国家要小得多。他认为三年之后，所能取得的政绩仅限于</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足民</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一点，至于礼乐教化，则不是自己力所能及的事。由此可见冉有谦虚谨慎，说话很有分寸。</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clrChange>
              <a:clrFrom>
                <a:srgbClr val="FEF2E3"/>
              </a:clrFrom>
              <a:clrTo>
                <a:srgbClr val="FEF2E3">
                  <a:alpha val="0"/>
                </a:srgbClr>
              </a:clrTo>
            </a:clrChange>
          </a:blip>
          <a:stretch>
            <a:fillRect/>
          </a:stretch>
        </p:blipFill>
        <p:spPr>
          <a:xfrm>
            <a:off x="5591150" y="2852936"/>
            <a:ext cx="981752" cy="550739"/>
          </a:xfrm>
          <a:prstGeom prst="rect">
            <a:avLst/>
          </a:prstGeom>
        </p:spPr>
      </p:pic>
    </p:spTree>
    <p:extLst>
      <p:ext uri="{BB962C8B-B14F-4D97-AF65-F5344CB8AC3E}">
        <p14:creationId xmlns:p14="http://schemas.microsoft.com/office/powerpoint/2010/main" val="8658091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idx="1"/>
              </p:nvPr>
            </p:nvSpPr>
            <p:spPr>
              <a:xfrm>
                <a:off x="360854" y="746120"/>
                <a:ext cx="11485848" cy="5758692"/>
              </a:xfrm>
            </p:spPr>
            <p:txBody>
              <a:bodyPr/>
              <a:lstStyle/>
              <a:p>
                <a:pPr hangingPunct="0">
                  <a:spcAft>
                    <a:spcPts val="0"/>
                  </a:spcAft>
                </a:pPr>
                <a:r>
                  <a:rPr lang="zh-CN" altLang="zh-CN"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赤！　尔何 如？</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endParaRPr lang="zh-CN" altLang="zh-CN"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公西华</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你怎么做</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对曰： </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非 曰 能</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①</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之，　　 愿　　学　 焉</a:t>
                </a: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endParaRPr>
              </a:p>
              <a:p>
                <a:pPr indent="619125" algn="dist"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公西华</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回答说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不敢说我能胜任</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但是愿意在这方面学习。</a:t>
                </a:r>
                <a:r>
                  <a:rPr lang="zh-CN" altLang="zh-CN"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a:t>
                </a:r>
                <a:endParaRPr lang="zh-CN" altLang="zh-CN"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en-US"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宗　庙　之　事</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②</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，如 会　　同</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③</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端　章甫</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④</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侯祭祀祖先的事</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或者诸侯朝见天子</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愿意穿着礼服</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戴着礼帽</a:t>
                </a:r>
                <a:r>
                  <a:rPr lang="zh-CN" altLang="zh-CN"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愿</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为小相</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⑤</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焉。</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en-US" altLang="zh-CN" b="1" u="sng" baseline="30000" dirty="0" smtClean="0">
                    <a:solidFill>
                      <a:srgbClr val="D73100"/>
                    </a:solidFill>
                    <a:uFill>
                      <a:solidFill>
                        <a:srgbClr val="000000"/>
                      </a:solidFill>
                    </a:uFill>
                    <a:latin typeface="MS Mincho"/>
                    <a:ea typeface="宋体" panose="02010600030101010101" pitchFamily="2" charset="-122"/>
                    <a:cs typeface="Times New Roman" panose="02020603050405020304" pitchFamily="18" charset="0"/>
                  </a:rPr>
                  <a:t>❺</a:t>
                </a:r>
              </a:p>
              <a:p>
                <a:pPr hangingPunct="0">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做一个小司仪。</a:t>
                </a:r>
                <a:r>
                  <a:rPr lang="en-US" altLang="zh-CN" b="1" dirty="0" smtClean="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xmlns="">
          <p:sp>
            <p:nvSpPr>
              <p:cNvPr id="2" name="内容占位符 1"/>
              <p:cNvSpPr>
                <a:spLocks noGrp="1" noRot="1" noChangeAspect="1" noMove="1" noResize="1" noEditPoints="1" noAdjustHandles="1" noChangeArrowheads="1" noChangeShapeType="1" noTextEdit="1"/>
              </p:cNvSpPr>
              <p:nvPr>
                <p:ph idx="1"/>
              </p:nvPr>
            </p:nvSpPr>
            <p:spPr>
              <a:xfrm>
                <a:off x="360854" y="746120"/>
                <a:ext cx="11485848" cy="5758692"/>
              </a:xfrm>
              <a:blipFill>
                <a:blip r:embed="rId2"/>
                <a:stretch>
                  <a:fillRect l="-796" r="-84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7179002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txBox="1">
            <a:spLocks/>
          </p:cNvSpPr>
          <p:nvPr/>
        </p:nvSpPr>
        <p:spPr bwMode="auto">
          <a:xfrm>
            <a:off x="360854" y="1484784"/>
            <a:ext cx="11485848" cy="3346237"/>
          </a:xfrm>
          <a:prstGeom prst="rect">
            <a:avLst/>
          </a:prstGeom>
          <a:noFill/>
          <a:ln w="19050">
            <a:solidFill>
              <a:srgbClr val="EF412A"/>
            </a:solidFill>
            <a:prstDash val="sys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US" altLang="zh-CN" b="1" spc="-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①</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胜任</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能做到。</a:t>
            </a:r>
            <a:r>
              <a:rPr lang="en-US" altLang="zh-CN" b="1" spc="-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②</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宗庙之事</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诸侯祭祀祖先的事。在古代是国家重要的政事。</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③</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会同</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古代诸侯朝见天子的通称。会</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诸侯在非规定时间朝见天子。同</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诸侯一起朝见天子。</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④</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端章甫</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穿着礼服</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戴着礼帽。这是做小相</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xiàng</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时的穿戴。端</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古代的一种礼服。章甫</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古代的一种礼帽。</a:t>
            </a:r>
            <a:r>
              <a:rPr lang="en-US" altLang="zh-CN" b="1"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端</a:t>
            </a:r>
            <a:r>
              <a:rPr lang="en-US" altLang="zh-CN" b="1"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b="1"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章甫</a:t>
            </a:r>
            <a:r>
              <a:rPr lang="en-US" altLang="zh-CN" b="1"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在这里都用作动词。</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⑤</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诸侯祭祀、会盟或朝见天子时</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主持赞礼的司仪官。所谓</a:t>
            </a:r>
            <a:r>
              <a:rPr lang="en-US" altLang="zh-CN" b="1"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小相</a:t>
            </a:r>
            <a:r>
              <a:rPr lang="en-US" altLang="zh-CN" b="1"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也是公西华的谦辞。</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69283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clrChange>
              <a:clrFrom>
                <a:srgbClr val="FFFFFF"/>
              </a:clrFrom>
              <a:clrTo>
                <a:srgbClr val="FFFFFF">
                  <a:alpha val="0"/>
                </a:srgbClr>
              </a:clrTo>
            </a:clrChange>
          </a:blip>
          <a:stretch>
            <a:fillRect/>
          </a:stretch>
        </p:blipFill>
        <p:spPr>
          <a:xfrm>
            <a:off x="550590" y="1124744"/>
            <a:ext cx="10895421" cy="4043569"/>
          </a:xfrm>
          <a:prstGeom prst="rect">
            <a:avLst/>
          </a:prstGeom>
        </p:spPr>
      </p:pic>
    </p:spTree>
    <p:extLst>
      <p:ext uri="{BB962C8B-B14F-4D97-AF65-F5344CB8AC3E}">
        <p14:creationId xmlns:p14="http://schemas.microsoft.com/office/powerpoint/2010/main" val="24779807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334566" y="1988840"/>
            <a:ext cx="11593288" cy="2232248"/>
          </a:xfrm>
          <a:prstGeom prst="rect">
            <a:avLst/>
          </a:prstGeom>
        </p:spPr>
      </p:pic>
      <p:sp>
        <p:nvSpPr>
          <p:cNvPr id="5" name="内容占位符 2"/>
          <p:cNvSpPr txBox="1">
            <a:spLocks/>
          </p:cNvSpPr>
          <p:nvPr/>
        </p:nvSpPr>
        <p:spPr bwMode="auto">
          <a:xfrm>
            <a:off x="360854" y="2492896"/>
            <a:ext cx="11485848" cy="1684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dirty="0">
                <a:solidFill>
                  <a:srgbClr val="D73100"/>
                </a:solidFill>
                <a:latin typeface="MS Mincho"/>
                <a:ea typeface="宋体" panose="02010600030101010101" pitchFamily="2" charset="-122"/>
                <a:cs typeface="Times New Roman" panose="02020603050405020304" pitchFamily="18" charset="0"/>
              </a:rPr>
              <a:t>❺</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从公西华的言志中，可看出他谦恭有礼、娴于辞令。他先谦虚一番，不说自己</a:t>
            </a:r>
            <a:r>
              <a:rPr lang="zh-CN" altLang="zh-CN"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已经</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能够做这些，而只是说愿意学着干。然后委婉地说出自己的志向：</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愿为小相焉。</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clrChange>
              <a:clrFrom>
                <a:srgbClr val="FEF2E3"/>
              </a:clrFrom>
              <a:clrTo>
                <a:srgbClr val="FEF2E3">
                  <a:alpha val="0"/>
                </a:srgbClr>
              </a:clrTo>
            </a:clrChange>
          </a:blip>
          <a:stretch>
            <a:fillRect/>
          </a:stretch>
        </p:blipFill>
        <p:spPr>
          <a:xfrm>
            <a:off x="5591150" y="1988840"/>
            <a:ext cx="981752" cy="550739"/>
          </a:xfrm>
          <a:prstGeom prst="rect">
            <a:avLst/>
          </a:prstGeom>
        </p:spPr>
      </p:pic>
    </p:spTree>
    <p:extLst>
      <p:ext uri="{BB962C8B-B14F-4D97-AF65-F5344CB8AC3E}">
        <p14:creationId xmlns:p14="http://schemas.microsoft.com/office/powerpoint/2010/main" val="27625046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idx="1"/>
              </p:nvPr>
            </p:nvSpPr>
            <p:spPr>
              <a:xfrm>
                <a:off x="360854" y="1205987"/>
                <a:ext cx="11485848" cy="4239237"/>
              </a:xfrm>
            </p:spPr>
            <p:txBody>
              <a:bodyPr/>
              <a:lstStyle/>
              <a:p>
                <a:pPr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点！ 尔何如？</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曾皙</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你怎么做</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鼓 瑟　　　　　希</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①</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，铿　尔</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②</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，舍 瑟</a:t>
                </a:r>
                <a:r>
                  <a:rPr lang="zh-CN" altLang="zh-CN" b="1" u="sng" baseline="30000"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而 作</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③</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indent="619125" algn="dist"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曾皙</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弹奏瑟的声音</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渐渐</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稀疏</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铿的一声</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把瑟放下</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站起来</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对曰： </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异　乎 三子者　之 撰</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④</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en-US" altLang="zh-CN" b="1" u="sng" baseline="30000" dirty="0" smtClean="0">
                    <a:solidFill>
                      <a:srgbClr val="D73100"/>
                    </a:solidFill>
                    <a:uFill>
                      <a:solidFill>
                        <a:srgbClr val="000000"/>
                      </a:solidFill>
                    </a:uFill>
                    <a:latin typeface="MS Mincho"/>
                    <a:ea typeface="宋体" panose="02010600030101010101" pitchFamily="2" charset="-122"/>
                    <a:cs typeface="Times New Roman" panose="02020603050405020304" pitchFamily="18" charset="0"/>
                  </a:rPr>
                  <a:t>❻</a:t>
                </a:r>
                <a:endParaRPr lang="en-US" altLang="zh-CN" sz="105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回答说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我和他们三人为政的才能不一样。</a:t>
                </a:r>
                <a:r>
                  <a:rPr lang="en-US" altLang="zh-CN" b="1" dirty="0" smtClean="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xmlns="">
          <p:sp>
            <p:nvSpPr>
              <p:cNvPr id="2" name="内容占位符 1"/>
              <p:cNvSpPr>
                <a:spLocks noGrp="1" noRot="1" noChangeAspect="1" noMove="1" noResize="1" noEditPoints="1" noAdjustHandles="1" noChangeArrowheads="1" noChangeShapeType="1" noTextEdit="1"/>
              </p:cNvSpPr>
              <p:nvPr>
                <p:ph idx="1"/>
              </p:nvPr>
            </p:nvSpPr>
            <p:spPr>
              <a:xfrm>
                <a:off x="360854" y="1205987"/>
                <a:ext cx="11485848" cy="4239237"/>
              </a:xfrm>
              <a:blipFill>
                <a:blip r:embed="rId2"/>
                <a:stretch>
                  <a:fillRect l="-796" r="-849" b="-28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3936394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txBox="1">
            <a:spLocks/>
          </p:cNvSpPr>
          <p:nvPr/>
        </p:nvSpPr>
        <p:spPr bwMode="auto">
          <a:xfrm>
            <a:off x="360854" y="1484784"/>
            <a:ext cx="11485848" cy="1684244"/>
          </a:xfrm>
          <a:prstGeom prst="rect">
            <a:avLst/>
          </a:prstGeom>
          <a:noFill/>
          <a:ln w="19050">
            <a:solidFill>
              <a:srgbClr val="EF412A"/>
            </a:solidFill>
            <a:prstDash val="sys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①</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鼓瑟希</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弹奏瑟的声音</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渐渐</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稀疏</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指接近尾声。希</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a:t>
            </a:r>
            <a:r>
              <a:rPr lang="en-US" altLang="zh-CN" b="1"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稀</a:t>
            </a:r>
            <a:r>
              <a:rPr lang="en-US" altLang="zh-CN" b="1"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稀疏。</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②</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铿</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kēng</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尔</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铿的一声</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指止瑟声。</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③</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起身</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站起来。</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④</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撰</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才能。这里指为政的才能。一说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讲述、解说。</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图片 2"/>
          <p:cNvPicPr>
            <a:picLocks noChangeAspect="1"/>
          </p:cNvPicPr>
          <p:nvPr/>
        </p:nvPicPr>
        <p:blipFill>
          <a:blip r:embed="rId2"/>
          <a:stretch>
            <a:fillRect/>
          </a:stretch>
        </p:blipFill>
        <p:spPr>
          <a:xfrm>
            <a:off x="334566" y="3429000"/>
            <a:ext cx="11593288" cy="2232248"/>
          </a:xfrm>
          <a:prstGeom prst="rect">
            <a:avLst/>
          </a:prstGeom>
        </p:spPr>
      </p:pic>
      <p:sp>
        <p:nvSpPr>
          <p:cNvPr id="5" name="内容占位符 2"/>
          <p:cNvSpPr txBox="1">
            <a:spLocks/>
          </p:cNvSpPr>
          <p:nvPr/>
        </p:nvSpPr>
        <p:spPr bwMode="auto">
          <a:xfrm>
            <a:off x="360854" y="3933056"/>
            <a:ext cx="11485848" cy="1684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dirty="0">
                <a:solidFill>
                  <a:srgbClr val="D73100"/>
                </a:solidFill>
                <a:latin typeface="MS Mincho"/>
                <a:ea typeface="宋体" panose="02010600030101010101" pitchFamily="2" charset="-122"/>
                <a:cs typeface="Times New Roman" panose="02020603050405020304" pitchFamily="18" charset="0"/>
              </a:rPr>
              <a:t>❻</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舍瑟而作</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体现了曾皙的礼貌与从容。在听到老师的提问后，他并没有急于回答，而是先放下手中的瑟，站起身，再从容作答。这一举止不仅展现了曾皙的教养，也体现了他对老师的尊重。</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clrChange>
              <a:clrFrom>
                <a:srgbClr val="FEF2E3"/>
              </a:clrFrom>
              <a:clrTo>
                <a:srgbClr val="FEF2E3">
                  <a:alpha val="0"/>
                </a:srgbClr>
              </a:clrTo>
            </a:clrChange>
          </a:blip>
          <a:stretch>
            <a:fillRect/>
          </a:stretch>
        </p:blipFill>
        <p:spPr>
          <a:xfrm>
            <a:off x="5591150" y="3429000"/>
            <a:ext cx="981752" cy="550739"/>
          </a:xfrm>
          <a:prstGeom prst="rect">
            <a:avLst/>
          </a:prstGeom>
        </p:spPr>
      </p:pic>
    </p:spTree>
    <p:extLst>
      <p:ext uri="{BB962C8B-B14F-4D97-AF65-F5344CB8AC3E}">
        <p14:creationId xmlns:p14="http://schemas.microsoft.com/office/powerpoint/2010/main" val="11095227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idx="1"/>
              </p:nvPr>
            </p:nvSpPr>
            <p:spPr>
              <a:xfrm>
                <a:off x="360854" y="1205987"/>
                <a:ext cx="11485848" cy="4239237"/>
              </a:xfrm>
            </p:spPr>
            <p:txBody>
              <a:bodyPr/>
              <a:lstStyle/>
              <a:p>
                <a:pPr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子 曰：</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何　 伤　乎？亦　 各　言　 其 志也。</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有什么关系呢</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不过是各自谈谈自己的志向。</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曰：</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莫</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①</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春者，春　　服　既成</a:t>
                </a:r>
                <a:r>
                  <a:rPr lang="en-US" altLang="zh-CN" b="1" u="sng" baseline="30000"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②</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，冠者</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③</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五六人，</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indent="619125"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曾皙</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暮春时节</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春天的衣服已经穿定了</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五六个成年人</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童子</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④</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六七人，浴乎　沂</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⑤</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，风乎舞雩</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⑥</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，咏</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⑦</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而归。</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en-US" altLang="zh-CN" b="1" u="sng" baseline="30000" dirty="0">
                    <a:solidFill>
                      <a:srgbClr val="D73100"/>
                    </a:solidFill>
                    <a:uFill>
                      <a:solidFill>
                        <a:srgbClr val="000000"/>
                      </a:solidFill>
                    </a:uFill>
                    <a:latin typeface="MS Mincho"/>
                    <a:ea typeface="宋体" panose="02010600030101010101" pitchFamily="2" charset="-122"/>
                    <a:cs typeface="Times New Roman" panose="02020603050405020304" pitchFamily="18" charset="0"/>
                  </a:rPr>
                  <a:t>❼</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sz="105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六七个少年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到沂水去洗洗澡</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在舞雩台上吹吹风</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唱着歌回家。</a:t>
                </a:r>
                <a:r>
                  <a:rPr lang="en-US" altLang="zh-CN" b="1" dirty="0" smtClean="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xmlns="">
          <p:sp>
            <p:nvSpPr>
              <p:cNvPr id="2" name="内容占位符 1"/>
              <p:cNvSpPr>
                <a:spLocks noGrp="1" noRot="1" noChangeAspect="1" noMove="1" noResize="1" noEditPoints="1" noAdjustHandles="1" noChangeArrowheads="1" noChangeShapeType="1" noTextEdit="1"/>
              </p:cNvSpPr>
              <p:nvPr>
                <p:ph idx="1"/>
              </p:nvPr>
            </p:nvSpPr>
            <p:spPr>
              <a:xfrm>
                <a:off x="360854" y="1205987"/>
                <a:ext cx="11485848" cy="4239237"/>
              </a:xfrm>
              <a:blipFill>
                <a:blip r:embed="rId2"/>
                <a:stretch>
                  <a:fillRect l="-796" r="-849" b="-28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4703545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txBox="1">
            <a:spLocks/>
          </p:cNvSpPr>
          <p:nvPr/>
        </p:nvSpPr>
        <p:spPr bwMode="auto">
          <a:xfrm>
            <a:off x="360854" y="1268760"/>
            <a:ext cx="11485848" cy="2238241"/>
          </a:xfrm>
          <a:prstGeom prst="rect">
            <a:avLst/>
          </a:prstGeom>
          <a:noFill/>
          <a:ln w="19050">
            <a:solidFill>
              <a:srgbClr val="EF412A"/>
            </a:solidFill>
            <a:prstDash val="sys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①</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莫</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a:t>
            </a:r>
            <a:r>
              <a:rPr lang="en-US" altLang="zh-CN" b="1"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暮</a:t>
            </a:r>
            <a:r>
              <a:rPr lang="en-US" altLang="zh-CN" b="1"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②</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成</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定。</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③</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冠</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guàn</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者</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成年人。古代男子在二十岁时行加冠礼</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表示成年。</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④</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童子</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少年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未成年的男子。</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⑤</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沂</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yí</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水名</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在今山东曲阜南。</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⑥</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风乎舞雩</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yú</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在舞雩台上吹吹风。风</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吹风。舞雩</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台名</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是鲁国求雨</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的坛</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在今曲阜南。雩</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求雨的祭祀仪式</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伴以乐舞</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故称</a:t>
            </a:r>
            <a:r>
              <a:rPr lang="en-US" altLang="zh-CN" b="1" spc="-100"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舞雩</a:t>
            </a:r>
            <a:r>
              <a:rPr lang="en-US" altLang="zh-CN" b="1" spc="-100"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b="1" spc="-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⑦</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咏</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唱歌。</a:t>
            </a:r>
            <a:endParaRPr lang="zh-CN" altLang="zh-CN" sz="1050" spc="-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图片 2"/>
          <p:cNvPicPr>
            <a:picLocks noChangeAspect="1"/>
          </p:cNvPicPr>
          <p:nvPr/>
        </p:nvPicPr>
        <p:blipFill>
          <a:blip r:embed="rId2"/>
          <a:stretch>
            <a:fillRect/>
          </a:stretch>
        </p:blipFill>
        <p:spPr>
          <a:xfrm>
            <a:off x="334566" y="3933056"/>
            <a:ext cx="11593288" cy="1728192"/>
          </a:xfrm>
          <a:prstGeom prst="rect">
            <a:avLst/>
          </a:prstGeom>
        </p:spPr>
      </p:pic>
      <p:sp>
        <p:nvSpPr>
          <p:cNvPr id="5" name="内容占位符 2"/>
          <p:cNvSpPr txBox="1">
            <a:spLocks/>
          </p:cNvSpPr>
          <p:nvPr/>
        </p:nvSpPr>
        <p:spPr bwMode="auto">
          <a:xfrm>
            <a:off x="360854" y="4437112"/>
            <a:ext cx="11485848"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dirty="0">
                <a:solidFill>
                  <a:srgbClr val="D73100"/>
                </a:solidFill>
                <a:latin typeface="MS Mincho"/>
                <a:ea typeface="宋体" panose="02010600030101010101" pitchFamily="2" charset="-122"/>
                <a:cs typeface="Times New Roman" panose="02020603050405020304" pitchFamily="18" charset="0"/>
              </a:rPr>
              <a:t>❼</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曾皙不言其志，而是用优美的语言描述了一幅暮春郊游的图景，含蓄委婉地表达了他的人生理想。这种人生理想符合儒家所向往的</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礼治</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的社会理想。</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clrChange>
              <a:clrFrom>
                <a:srgbClr val="FEF2E3"/>
              </a:clrFrom>
              <a:clrTo>
                <a:srgbClr val="FEF2E3">
                  <a:alpha val="0"/>
                </a:srgbClr>
              </a:clrTo>
            </a:clrChange>
          </a:blip>
          <a:stretch>
            <a:fillRect/>
          </a:stretch>
        </p:blipFill>
        <p:spPr>
          <a:xfrm>
            <a:off x="5591150" y="3933056"/>
            <a:ext cx="981752" cy="550739"/>
          </a:xfrm>
          <a:prstGeom prst="rect">
            <a:avLst/>
          </a:prstGeom>
        </p:spPr>
      </p:pic>
    </p:spTree>
    <p:extLst>
      <p:ext uri="{BB962C8B-B14F-4D97-AF65-F5344CB8AC3E}">
        <p14:creationId xmlns:p14="http://schemas.microsoft.com/office/powerpoint/2010/main" val="12586086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1196752"/>
            <a:ext cx="11485848" cy="3970318"/>
          </a:xfrm>
        </p:spPr>
        <p:txBody>
          <a:bodyPr/>
          <a:lstStyle/>
          <a:p>
            <a:pPr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三　　 子　　 者　　出，曾皙 后。曾皙曰：　　</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夫三子者之言何 如？</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子路、冉有、公西华都出去了</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曾皙最后走。曾皙问</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他们三位的话怎么样</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子曰：</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亦　　 各 言　 其志也已矣。</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不过是各自谈谈自己的志向罢了。</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曰：</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夫子何哂由也？</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曾皙</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您为什么笑仲由呢</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smtClean="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669101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idx="1"/>
              </p:nvPr>
            </p:nvSpPr>
            <p:spPr>
              <a:xfrm>
                <a:off x="360854" y="1293804"/>
                <a:ext cx="11485848" cy="2649700"/>
              </a:xfrm>
            </p:spPr>
            <p:txBody>
              <a:bodyPr/>
              <a:lstStyle/>
              <a:p>
                <a:pPr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曰：</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为国以礼，　　其　　　　 言　不让，是故哂之。</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spc="-1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spc="-100"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治国要用礼</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仲由</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的话毫不谦逊</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所以笑他。</a:t>
                </a:r>
                <a:r>
                  <a:rPr lang="en-US" altLang="zh-CN" b="1" spc="-100"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spc="-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唯</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①</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en-US"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求 则　非　邦</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②</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也与</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③</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难道冉有讲的不是国家的事吗</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xmlns="">
          <p:sp>
            <p:nvSpPr>
              <p:cNvPr id="2" name="内容占位符 1"/>
              <p:cNvSpPr>
                <a:spLocks noGrp="1" noRot="1" noChangeAspect="1" noMove="1" noResize="1" noEditPoints="1" noAdjustHandles="1" noChangeArrowheads="1" noChangeShapeType="1" noTextEdit="1"/>
              </p:cNvSpPr>
              <p:nvPr>
                <p:ph idx="1"/>
              </p:nvPr>
            </p:nvSpPr>
            <p:spPr>
              <a:xfrm>
                <a:off x="360854" y="1293804"/>
                <a:ext cx="11485848" cy="2649700"/>
              </a:xfrm>
              <a:blipFill>
                <a:blip r:embed="rId2"/>
                <a:stretch>
                  <a:fillRect b="-3448"/>
                </a:stretch>
              </a:blipFill>
            </p:spPr>
            <p:txBody>
              <a:bodyPr/>
              <a:lstStyle/>
              <a:p>
                <a:r>
                  <a:rPr lang="zh-CN" altLang="en-US">
                    <a:noFill/>
                  </a:rPr>
                  <a:t> </a:t>
                </a:r>
              </a:p>
            </p:txBody>
          </p:sp>
        </mc:Fallback>
      </mc:AlternateContent>
      <p:sp>
        <p:nvSpPr>
          <p:cNvPr id="3" name="内容占位符 1"/>
          <p:cNvSpPr txBox="1">
            <a:spLocks/>
          </p:cNvSpPr>
          <p:nvPr/>
        </p:nvSpPr>
        <p:spPr bwMode="auto">
          <a:xfrm>
            <a:off x="360854" y="3932872"/>
            <a:ext cx="11485848" cy="576248"/>
          </a:xfrm>
          <a:prstGeom prst="rect">
            <a:avLst/>
          </a:prstGeom>
          <a:noFill/>
          <a:ln w="19050">
            <a:solidFill>
              <a:srgbClr val="EF412A"/>
            </a:solidFill>
            <a:prstDash val="sys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①</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唯</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语气助词</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用于句首</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无实义。</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②</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邦</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国。</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③</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也与</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语气助词</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表示疑问。</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68794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908720"/>
            <a:ext cx="11485848" cy="4524315"/>
          </a:xfrm>
        </p:spPr>
        <p:txBody>
          <a:bodyPr/>
          <a:lstStyle/>
          <a:p>
            <a:pPr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安 见 方 六七十　如五六十　　　而 非邦也者？</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怎见得纵横六七十里或五六十里</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的小国</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就不是国家呢</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唯　赤　 则　非 邦　 也与？</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难道公西赤讲的不是国家的事吗</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619125" algn="dist" hangingPunct="0">
              <a:spcAft>
                <a:spcPts val="0"/>
              </a:spcAft>
            </a:pP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宗庙　　 会　 同，非诸　侯　　而　何？　　　赤 也</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619125" algn="dist" hangingPunct="0">
              <a:spcAft>
                <a:spcPts val="0"/>
              </a:spcAft>
            </a:pP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宗庙祭祀、朝见天子</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不是诸侯国的事又是什么呢</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如果公西赤</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为 　之　　 小，　孰能为之大？</a:t>
            </a:r>
            <a:r>
              <a:rPr lang="en-US" altLang="zh-CN" b="1" u="sng"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en-US" altLang="zh-CN" b="1" u="sng" baseline="30000" dirty="0" smtClean="0">
                <a:solidFill>
                  <a:srgbClr val="D73100"/>
                </a:solidFill>
                <a:uFill>
                  <a:solidFill>
                    <a:srgbClr val="000000"/>
                  </a:solidFill>
                </a:uFill>
                <a:latin typeface="MS Mincho"/>
                <a:ea typeface="宋体" panose="02010600030101010101" pitchFamily="2" charset="-122"/>
                <a:cs typeface="Times New Roman" panose="02020603050405020304" pitchFamily="18" charset="0"/>
              </a:rPr>
              <a:t>❾</a:t>
            </a:r>
            <a:endParaRPr lang="en-US" altLang="zh-CN" sz="105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只能给诸侯做一个小相</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那么谁能做大相呢</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smtClean="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内容占位符 1"/>
          <p:cNvSpPr txBox="1">
            <a:spLocks/>
          </p:cNvSpPr>
          <p:nvPr/>
        </p:nvSpPr>
        <p:spPr bwMode="auto">
          <a:xfrm>
            <a:off x="360854" y="5349913"/>
            <a:ext cx="11485848"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US" altLang="zh-CN"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第三部分：孔子评志。</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图片 4"/>
          <p:cNvPicPr>
            <a:picLocks noChangeAspect="1"/>
          </p:cNvPicPr>
          <p:nvPr/>
        </p:nvPicPr>
        <p:blipFill>
          <a:blip r:embed="rId2"/>
          <a:stretch>
            <a:fillRect/>
          </a:stretch>
        </p:blipFill>
        <p:spPr>
          <a:xfrm>
            <a:off x="334566" y="5421921"/>
            <a:ext cx="1140341" cy="513780"/>
          </a:xfrm>
          <a:prstGeom prst="rect">
            <a:avLst/>
          </a:prstGeom>
        </p:spPr>
      </p:pic>
    </p:spTree>
    <p:extLst>
      <p:ext uri="{BB962C8B-B14F-4D97-AF65-F5344CB8AC3E}">
        <p14:creationId xmlns:p14="http://schemas.microsoft.com/office/powerpoint/2010/main" val="42211312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334566" y="1412776"/>
            <a:ext cx="11593288" cy="3850293"/>
          </a:xfrm>
          <a:prstGeom prst="rect">
            <a:avLst/>
          </a:prstGeom>
        </p:spPr>
      </p:pic>
      <p:sp>
        <p:nvSpPr>
          <p:cNvPr id="5" name="内容占位符 2"/>
          <p:cNvSpPr txBox="1">
            <a:spLocks/>
          </p:cNvSpPr>
          <p:nvPr/>
        </p:nvSpPr>
        <p:spPr bwMode="auto">
          <a:xfrm>
            <a:off x="360854" y="1916833"/>
            <a:ext cx="11485848" cy="334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dirty="0">
                <a:solidFill>
                  <a:srgbClr val="D73100"/>
                </a:solidFill>
                <a:latin typeface="MS Mincho"/>
                <a:ea typeface="宋体" panose="02010600030101010101" pitchFamily="2" charset="-122"/>
                <a:cs typeface="Times New Roman" panose="02020603050405020304" pitchFamily="18" charset="0"/>
              </a:rPr>
              <a:t>❾</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孔子针对每个弟子言志后的评志，可以说是因材施教思想的典例。他的评志切中要害，有的放矢。他既对每个学生的志向有所评价，又指明了他们的缺点。尤其是对弟子的缺点，不当着众人之面加以指责，而是等众弟子离开后，在曾皙的询问下，才委婉地加以指明。指明子路的缺点是不够谦虚，让其要做到谦虚。指明公西华的缺点是低估了自己的个人能力，认为他可以做更重要的工作。实际上，这是一种鼓励，鼓励他不要太小看自己。</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clrChange>
              <a:clrFrom>
                <a:srgbClr val="FEF2E3"/>
              </a:clrFrom>
              <a:clrTo>
                <a:srgbClr val="FEF2E3">
                  <a:alpha val="0"/>
                </a:srgbClr>
              </a:clrTo>
            </a:clrChange>
          </a:blip>
          <a:stretch>
            <a:fillRect/>
          </a:stretch>
        </p:blipFill>
        <p:spPr>
          <a:xfrm>
            <a:off x="5591150" y="1412777"/>
            <a:ext cx="981752" cy="550739"/>
          </a:xfrm>
          <a:prstGeom prst="rect">
            <a:avLst/>
          </a:prstGeom>
        </p:spPr>
      </p:pic>
    </p:spTree>
    <p:extLst>
      <p:ext uri="{BB962C8B-B14F-4D97-AF65-F5344CB8AC3E}">
        <p14:creationId xmlns:p14="http://schemas.microsoft.com/office/powerpoint/2010/main" val="3825198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idx="1"/>
              </p:nvPr>
            </p:nvSpPr>
            <p:spPr>
              <a:xfrm>
                <a:off x="360854" y="1509955"/>
                <a:ext cx="11485848" cy="2649700"/>
              </a:xfrm>
            </p:spPr>
            <p:txBody>
              <a:bodyPr/>
              <a:lstStyle/>
              <a:p>
                <a:pPr algn="ctr" hangingPunct="0">
                  <a:spcAft>
                    <a:spcPts val="0"/>
                  </a:spcAft>
                </a:pPr>
                <a:r>
                  <a:rPr lang="zh-CN" altLang="zh-CN" b="1" dirty="0">
                    <a:solidFill>
                      <a:srgbClr val="F58A00"/>
                    </a:solidFill>
                    <a:latin typeface="Times New Roman" panose="02020603050405020304" pitchFamily="18" charset="0"/>
                    <a:ea typeface="宋体" panose="02010600030101010101" pitchFamily="2" charset="-122"/>
                    <a:cs typeface="Times New Roman" panose="02020603050405020304" pitchFamily="18" charset="0"/>
                  </a:rPr>
                  <a:t>齐桓晋文之事</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ctr" hangingPunct="0">
                  <a:spcAft>
                    <a:spcPts val="0"/>
                  </a:spcAft>
                </a:pP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《孟子》</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齐宣王</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①</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问曰：</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齐 桓、晋文</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②</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之事　可得　闻乎？</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en-US" altLang="zh-CN" b="1" u="sng" baseline="30000" dirty="0">
                    <a:solidFill>
                      <a:srgbClr val="D73100"/>
                    </a:solidFill>
                    <a:uFill>
                      <a:solidFill>
                        <a:srgbClr val="000000"/>
                      </a:solidFill>
                    </a:uFill>
                    <a:latin typeface="MS Mincho"/>
                    <a:ea typeface="宋体" panose="02010600030101010101" pitchFamily="2" charset="-122"/>
                    <a:cs typeface="Times New Roman" panose="02020603050405020304" pitchFamily="18" charset="0"/>
                  </a:rPr>
                  <a:t>❶</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齐宣王问道</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齐桓公、晋文公称</a:t>
                </a:r>
                <a:r>
                  <a:rPr lang="zh-CN" altLang="zh-CN" b="1" baseline="30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霸的事</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您可以讲给我听吗</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xmlns="">
          <p:sp>
            <p:nvSpPr>
              <p:cNvPr id="2" name="内容占位符 1"/>
              <p:cNvSpPr>
                <a:spLocks noGrp="1" noRot="1" noChangeAspect="1" noMove="1" noResize="1" noEditPoints="1" noAdjustHandles="1" noChangeArrowheads="1" noChangeShapeType="1" noTextEdit="1"/>
              </p:cNvSpPr>
              <p:nvPr>
                <p:ph idx="1"/>
              </p:nvPr>
            </p:nvSpPr>
            <p:spPr>
              <a:xfrm>
                <a:off x="360854" y="1509955"/>
                <a:ext cx="11485848" cy="2649700"/>
              </a:xfrm>
              <a:blipFill>
                <a:blip r:embed="rId2"/>
                <a:stretch>
                  <a:fillRect b="-3687"/>
                </a:stretch>
              </a:blipFill>
            </p:spPr>
            <p:txBody>
              <a:bodyPr/>
              <a:lstStyle/>
              <a:p>
                <a:r>
                  <a:rPr lang="zh-CN" altLang="en-US">
                    <a:noFill/>
                  </a:rPr>
                  <a:t> </a:t>
                </a:r>
              </a:p>
            </p:txBody>
          </p:sp>
        </mc:Fallback>
      </mc:AlternateContent>
      <p:pic>
        <p:nvPicPr>
          <p:cNvPr id="4" name="图片 3"/>
          <p:cNvPicPr>
            <a:picLocks noChangeAspect="1"/>
          </p:cNvPicPr>
          <p:nvPr/>
        </p:nvPicPr>
        <p:blipFill>
          <a:blip r:embed="rId3"/>
          <a:stretch>
            <a:fillRect/>
          </a:stretch>
        </p:blipFill>
        <p:spPr>
          <a:xfrm>
            <a:off x="353252" y="908720"/>
            <a:ext cx="1173079" cy="515444"/>
          </a:xfrm>
          <a:prstGeom prst="rect">
            <a:avLst/>
          </a:prstGeom>
        </p:spPr>
      </p:pic>
    </p:spTree>
    <p:extLst>
      <p:ext uri="{BB962C8B-B14F-4D97-AF65-F5344CB8AC3E}">
        <p14:creationId xmlns:p14="http://schemas.microsoft.com/office/powerpoint/2010/main" val="6243893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523079" y="738371"/>
            <a:ext cx="11144255" cy="4950040"/>
          </a:xfrm>
          <a:prstGeom prst="rect">
            <a:avLst/>
          </a:prstGeom>
        </p:spPr>
      </p:pic>
      <p:pic>
        <p:nvPicPr>
          <p:cNvPr id="4" name="图片 3"/>
          <p:cNvPicPr>
            <a:picLocks noChangeAspect="1"/>
          </p:cNvPicPr>
          <p:nvPr/>
        </p:nvPicPr>
        <p:blipFill>
          <a:blip r:embed="rId3"/>
          <a:stretch>
            <a:fillRect/>
          </a:stretch>
        </p:blipFill>
        <p:spPr>
          <a:xfrm>
            <a:off x="190550" y="4581128"/>
            <a:ext cx="1872208" cy="1898541"/>
          </a:xfrm>
          <a:prstGeom prst="rect">
            <a:avLst/>
          </a:prstGeom>
        </p:spPr>
      </p:pic>
    </p:spTree>
    <p:extLst>
      <p:ext uri="{BB962C8B-B14F-4D97-AF65-F5344CB8AC3E}">
        <p14:creationId xmlns:p14="http://schemas.microsoft.com/office/powerpoint/2010/main" val="7062491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1"/>
          <p:cNvSpPr txBox="1">
            <a:spLocks/>
          </p:cNvSpPr>
          <p:nvPr/>
        </p:nvSpPr>
        <p:spPr bwMode="auto">
          <a:xfrm>
            <a:off x="360854" y="1312708"/>
            <a:ext cx="11485848" cy="1684244"/>
          </a:xfrm>
          <a:prstGeom prst="rect">
            <a:avLst/>
          </a:prstGeom>
          <a:noFill/>
          <a:ln w="19050">
            <a:solidFill>
              <a:srgbClr val="EF412A"/>
            </a:solidFill>
            <a:prstDash val="sys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①</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齐宣王</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a:t>
            </a:r>
            <a:r>
              <a:rPr lang="en-US"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301</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名辟疆</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战国时齐国国君。</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②</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齐桓、晋文</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齐桓</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即齐桓公</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a:t>
            </a:r>
            <a:r>
              <a:rPr lang="en-US"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643</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名小白</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春秋时齐国国君。晋文</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即晋文公</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a:t>
            </a:r>
            <a:r>
              <a:rPr lang="en-US"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697</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a:t>
            </a:r>
            <a:r>
              <a:rPr lang="en-US"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628</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名重耳</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春秋时晋国国君。齐桓公、晋文公均在春秋五霸之列。</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7" name="图片 6"/>
          <p:cNvPicPr>
            <a:picLocks noChangeAspect="1"/>
          </p:cNvPicPr>
          <p:nvPr/>
        </p:nvPicPr>
        <p:blipFill>
          <a:blip r:embed="rId2"/>
          <a:stretch>
            <a:fillRect/>
          </a:stretch>
        </p:blipFill>
        <p:spPr>
          <a:xfrm>
            <a:off x="334566" y="3284984"/>
            <a:ext cx="11593288" cy="2188300"/>
          </a:xfrm>
          <a:prstGeom prst="rect">
            <a:avLst/>
          </a:prstGeom>
        </p:spPr>
      </p:pic>
      <p:sp>
        <p:nvSpPr>
          <p:cNvPr id="8" name="内容占位符 2"/>
          <p:cNvSpPr txBox="1">
            <a:spLocks/>
          </p:cNvSpPr>
          <p:nvPr/>
        </p:nvSpPr>
        <p:spPr bwMode="auto">
          <a:xfrm>
            <a:off x="360854" y="3789040"/>
            <a:ext cx="11485848" cy="1684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dirty="0">
                <a:solidFill>
                  <a:srgbClr val="D73100"/>
                </a:solidFill>
                <a:latin typeface="MS Mincho"/>
                <a:ea typeface="宋体" panose="02010600030101010101" pitchFamily="2" charset="-122"/>
                <a:cs typeface="Times New Roman" panose="02020603050405020304" pitchFamily="18" charset="0"/>
              </a:rPr>
              <a:t>❶</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齐桓公依靠管仲使国家富强起来；晋文公进行卓有成效的政治经济改革，使国力强盛、诸侯臣服。他们都属于</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春秋五霸</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。齐宣王问齐桓、晋文之事，是想和孟子探讨称霸天下的办法。</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9" name="图片 8"/>
          <p:cNvPicPr>
            <a:picLocks noChangeAspect="1"/>
          </p:cNvPicPr>
          <p:nvPr/>
        </p:nvPicPr>
        <p:blipFill>
          <a:blip r:embed="rId3">
            <a:clrChange>
              <a:clrFrom>
                <a:srgbClr val="FEF2E3"/>
              </a:clrFrom>
              <a:clrTo>
                <a:srgbClr val="FEF2E3">
                  <a:alpha val="0"/>
                </a:srgbClr>
              </a:clrTo>
            </a:clrChange>
          </a:blip>
          <a:stretch>
            <a:fillRect/>
          </a:stretch>
        </p:blipFill>
        <p:spPr>
          <a:xfrm>
            <a:off x="5591150" y="3284984"/>
            <a:ext cx="981752" cy="550739"/>
          </a:xfrm>
          <a:prstGeom prst="rect">
            <a:avLst/>
          </a:prstGeom>
        </p:spPr>
      </p:pic>
    </p:spTree>
    <p:extLst>
      <p:ext uri="{BB962C8B-B14F-4D97-AF65-F5344CB8AC3E}">
        <p14:creationId xmlns:p14="http://schemas.microsoft.com/office/powerpoint/2010/main" val="8604471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idx="1"/>
              </p:nvPr>
            </p:nvSpPr>
            <p:spPr>
              <a:xfrm>
                <a:off x="360854" y="1052736"/>
                <a:ext cx="11485848" cy="4650697"/>
              </a:xfrm>
            </p:spPr>
            <p:txBody>
              <a:bodyPr/>
              <a:lstStyle/>
              <a:p>
                <a:pPr indent="619125" algn="dist" hangingPunct="0">
                  <a:spcAft>
                    <a:spcPts val="0"/>
                  </a:spcAft>
                </a:pP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孟子 对曰：</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仲尼之徒</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①</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无　道</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②</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桓　　文之事者，</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indent="619125" algn="dist" hangingPunct="0">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孟子回答说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孔子的门徒中没有谈论齐桓公、晋文公的事的</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是以后世无传</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③</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焉，臣 未 之 闻</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④</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也。　无　　 以</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⑤</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则</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此后世没有流传</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我没有听说过这些事。如果一定要说一说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那么还</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王</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⑥</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乎？</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en-US" altLang="zh-CN" b="1" u="sng" baseline="30000" dirty="0" smtClean="0">
                    <a:solidFill>
                      <a:srgbClr val="D73100"/>
                    </a:solidFill>
                    <a:uFill>
                      <a:solidFill>
                        <a:srgbClr val="000000"/>
                      </a:solidFill>
                    </a:uFill>
                    <a:latin typeface="MS Mincho"/>
                    <a:ea typeface="宋体" panose="02010600030101010101" pitchFamily="2" charset="-122"/>
                    <a:cs typeface="Times New Roman" panose="02020603050405020304" pitchFamily="18" charset="0"/>
                  </a:rPr>
                  <a:t>❷</a:t>
                </a:r>
                <a:endParaRPr lang="en-US" altLang="zh-CN" sz="105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是说说行王道的事吧</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smtClean="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xmlns="">
          <p:sp>
            <p:nvSpPr>
              <p:cNvPr id="2" name="内容占位符 1"/>
              <p:cNvSpPr>
                <a:spLocks noGrp="1" noRot="1" noChangeAspect="1" noMove="1" noResize="1" noEditPoints="1" noAdjustHandles="1" noChangeArrowheads="1" noChangeShapeType="1" noTextEdit="1"/>
              </p:cNvSpPr>
              <p:nvPr>
                <p:ph idx="1"/>
              </p:nvPr>
            </p:nvSpPr>
            <p:spPr>
              <a:xfrm>
                <a:off x="360854" y="1052736"/>
                <a:ext cx="11485848" cy="4650697"/>
              </a:xfrm>
              <a:blipFill>
                <a:blip r:embed="rId2"/>
                <a:stretch>
                  <a:fillRect l="-796" r="-849" b="-13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6466431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1"/>
          <p:cNvSpPr txBox="1">
            <a:spLocks/>
          </p:cNvSpPr>
          <p:nvPr/>
        </p:nvSpPr>
        <p:spPr bwMode="auto">
          <a:xfrm>
            <a:off x="360854" y="1312708"/>
            <a:ext cx="11485848" cy="1684244"/>
          </a:xfrm>
          <a:prstGeom prst="rect">
            <a:avLst/>
          </a:prstGeom>
          <a:noFill/>
          <a:ln w="19050">
            <a:solidFill>
              <a:srgbClr val="EF412A"/>
            </a:solidFill>
            <a:prstDash val="sys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①</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徒</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门徒</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弟子。</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②</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道</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谈论</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述说。</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③</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传</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传述</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流传。</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④</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未之闻</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没有听说过这些事。宾语前置句</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a:t>
            </a:r>
            <a:r>
              <a:rPr lang="en-US" altLang="zh-CN" b="1"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未闻之</a:t>
            </a:r>
            <a:r>
              <a:rPr lang="en-US" altLang="zh-CN" b="1"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。之</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a:t>
            </a:r>
            <a:r>
              <a:rPr lang="en-US" altLang="zh-CN" b="1"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齐桓、晋文之事</a:t>
            </a:r>
            <a:r>
              <a:rPr lang="en-US" altLang="zh-CN" b="1"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⑤</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无以</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不得已。</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⑥</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王</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wàng</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行王道以统一天下。</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7" name="图片 6"/>
          <p:cNvPicPr>
            <a:picLocks noChangeAspect="1"/>
          </p:cNvPicPr>
          <p:nvPr/>
        </p:nvPicPr>
        <p:blipFill>
          <a:blip r:embed="rId2"/>
          <a:stretch>
            <a:fillRect/>
          </a:stretch>
        </p:blipFill>
        <p:spPr>
          <a:xfrm>
            <a:off x="334566" y="4005064"/>
            <a:ext cx="11593288" cy="1728192"/>
          </a:xfrm>
          <a:prstGeom prst="rect">
            <a:avLst/>
          </a:prstGeom>
        </p:spPr>
      </p:pic>
      <p:sp>
        <p:nvSpPr>
          <p:cNvPr id="8" name="内容占位符 2"/>
          <p:cNvSpPr txBox="1">
            <a:spLocks/>
          </p:cNvSpPr>
          <p:nvPr/>
        </p:nvSpPr>
        <p:spPr bwMode="auto">
          <a:xfrm>
            <a:off x="360854" y="4509120"/>
            <a:ext cx="11485848"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dirty="0">
                <a:solidFill>
                  <a:srgbClr val="D73100"/>
                </a:solidFill>
                <a:latin typeface="MS Mincho"/>
                <a:ea typeface="宋体" panose="02010600030101010101" pitchFamily="2" charset="-122"/>
                <a:cs typeface="Times New Roman" panose="02020603050405020304" pitchFamily="18" charset="0"/>
              </a:rPr>
              <a:t>❷</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孟子首先托词</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后世无传焉，臣未之闻也</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，避而不答；然后巧妙地把话题转移到自己想谈的</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王道</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上，语气委婉，使齐宣王难以拒绝。</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9" name="图片 8"/>
          <p:cNvPicPr>
            <a:picLocks noChangeAspect="1"/>
          </p:cNvPicPr>
          <p:nvPr/>
        </p:nvPicPr>
        <p:blipFill>
          <a:blip r:embed="rId3">
            <a:clrChange>
              <a:clrFrom>
                <a:srgbClr val="FEF2E3"/>
              </a:clrFrom>
              <a:clrTo>
                <a:srgbClr val="FEF2E3">
                  <a:alpha val="0"/>
                </a:srgbClr>
              </a:clrTo>
            </a:clrChange>
          </a:blip>
          <a:stretch>
            <a:fillRect/>
          </a:stretch>
        </p:blipFill>
        <p:spPr>
          <a:xfrm>
            <a:off x="5591150" y="4005064"/>
            <a:ext cx="981752" cy="550739"/>
          </a:xfrm>
          <a:prstGeom prst="rect">
            <a:avLst/>
          </a:prstGeom>
        </p:spPr>
      </p:pic>
      <p:sp>
        <p:nvSpPr>
          <p:cNvPr id="10" name="内容占位符 1"/>
          <p:cNvSpPr txBox="1">
            <a:spLocks/>
          </p:cNvSpPr>
          <p:nvPr/>
        </p:nvSpPr>
        <p:spPr bwMode="auto">
          <a:xfrm>
            <a:off x="360854" y="3203252"/>
            <a:ext cx="11485848"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提出并明确话题，以问</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霸道</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开始，转入说</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王道</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1" name="图片 10"/>
          <p:cNvPicPr>
            <a:picLocks noChangeAspect="1"/>
          </p:cNvPicPr>
          <p:nvPr/>
        </p:nvPicPr>
        <p:blipFill>
          <a:blip r:embed="rId4"/>
          <a:stretch>
            <a:fillRect/>
          </a:stretch>
        </p:blipFill>
        <p:spPr>
          <a:xfrm>
            <a:off x="334566" y="3275260"/>
            <a:ext cx="1140341" cy="513780"/>
          </a:xfrm>
          <a:prstGeom prst="rect">
            <a:avLst/>
          </a:prstGeom>
        </p:spPr>
      </p:pic>
    </p:spTree>
    <p:extLst>
      <p:ext uri="{BB962C8B-B14F-4D97-AF65-F5344CB8AC3E}">
        <p14:creationId xmlns:p14="http://schemas.microsoft.com/office/powerpoint/2010/main" val="36203125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idx="1"/>
              </p:nvPr>
            </p:nvSpPr>
            <p:spPr>
              <a:xfrm>
                <a:off x="360854" y="908720"/>
                <a:ext cx="11485848" cy="2649700"/>
              </a:xfrm>
            </p:spPr>
            <p:txBody>
              <a:bodyPr/>
              <a:lstStyle/>
              <a:p>
                <a:pPr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曰：　　</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德 何如 则可以　王　　　矣？</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齐宣王</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具备</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怎样的德行才可以行王道以统一天下呢</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曰：</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保民</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①</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而　　王，　莫之能御</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②</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也。</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en-US" altLang="zh-CN" b="1" u="sng" baseline="30000" dirty="0">
                    <a:solidFill>
                      <a:srgbClr val="D73100"/>
                    </a:solidFill>
                    <a:uFill>
                      <a:solidFill>
                        <a:srgbClr val="000000"/>
                      </a:solidFill>
                    </a:uFill>
                    <a:latin typeface="MS Mincho"/>
                    <a:ea typeface="宋体" panose="02010600030101010101" pitchFamily="2" charset="-122"/>
                    <a:cs typeface="Times New Roman" panose="02020603050405020304" pitchFamily="18" charset="0"/>
                  </a:rPr>
                  <a:t>❸</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安民才能行王道以统一天下</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没有谁可以抵御他。</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xmlns="">
          <p:sp>
            <p:nvSpPr>
              <p:cNvPr id="2" name="内容占位符 1"/>
              <p:cNvSpPr>
                <a:spLocks noGrp="1" noRot="1" noChangeAspect="1" noMove="1" noResize="1" noEditPoints="1" noAdjustHandles="1" noChangeArrowheads="1" noChangeShapeType="1" noTextEdit="1"/>
              </p:cNvSpPr>
              <p:nvPr>
                <p:ph idx="1"/>
              </p:nvPr>
            </p:nvSpPr>
            <p:spPr>
              <a:xfrm>
                <a:off x="360854" y="908720"/>
                <a:ext cx="11485848" cy="2649700"/>
              </a:xfrm>
              <a:blipFill>
                <a:blip r:embed="rId2"/>
                <a:stretch>
                  <a:fillRect b="-3448"/>
                </a:stretch>
              </a:blipFill>
            </p:spPr>
            <p:txBody>
              <a:bodyPr/>
              <a:lstStyle/>
              <a:p>
                <a:r>
                  <a:rPr lang="zh-CN" altLang="en-US">
                    <a:noFill/>
                  </a:rPr>
                  <a:t> </a:t>
                </a:r>
              </a:p>
            </p:txBody>
          </p:sp>
        </mc:Fallback>
      </mc:AlternateContent>
      <p:sp>
        <p:nvSpPr>
          <p:cNvPr id="3" name="内容占位符 1"/>
          <p:cNvSpPr txBox="1">
            <a:spLocks/>
          </p:cNvSpPr>
          <p:nvPr/>
        </p:nvSpPr>
        <p:spPr bwMode="auto">
          <a:xfrm>
            <a:off x="360854" y="3644840"/>
            <a:ext cx="11485848" cy="576248"/>
          </a:xfrm>
          <a:prstGeom prst="rect">
            <a:avLst/>
          </a:prstGeom>
          <a:noFill/>
          <a:ln w="19050">
            <a:solidFill>
              <a:srgbClr val="EF412A"/>
            </a:solidFill>
            <a:prstDash val="sys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US" altLang="zh-CN" b="1" spc="-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①</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保民</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安民</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养民。</a:t>
            </a:r>
            <a:r>
              <a:rPr lang="en-US" altLang="zh-CN" b="1" spc="-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②</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莫之能御</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没有谁可以抵御他。宾语前置</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a:t>
            </a:r>
            <a:r>
              <a:rPr lang="en-US" altLang="zh-CN" b="1" spc="-100"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莫能御之</a:t>
            </a:r>
            <a:r>
              <a:rPr lang="en-US" altLang="zh-CN" b="1" spc="-100"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1050" spc="-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4" name="图片 3"/>
          <p:cNvPicPr>
            <a:picLocks noChangeAspect="1"/>
          </p:cNvPicPr>
          <p:nvPr/>
        </p:nvPicPr>
        <p:blipFill>
          <a:blip r:embed="rId3"/>
          <a:stretch>
            <a:fillRect/>
          </a:stretch>
        </p:blipFill>
        <p:spPr>
          <a:xfrm>
            <a:off x="334566" y="4437112"/>
            <a:ext cx="11593288" cy="1728192"/>
          </a:xfrm>
          <a:prstGeom prst="rect">
            <a:avLst/>
          </a:prstGeom>
        </p:spPr>
      </p:pic>
      <p:sp>
        <p:nvSpPr>
          <p:cNvPr id="5" name="内容占位符 2"/>
          <p:cNvSpPr txBox="1">
            <a:spLocks/>
          </p:cNvSpPr>
          <p:nvPr/>
        </p:nvSpPr>
        <p:spPr bwMode="auto">
          <a:xfrm>
            <a:off x="360854" y="4941168"/>
            <a:ext cx="11485848"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dirty="0">
                <a:solidFill>
                  <a:srgbClr val="D73100"/>
                </a:solidFill>
                <a:latin typeface="MS Mincho"/>
                <a:ea typeface="宋体" panose="02010600030101010101" pitchFamily="2" charset="-122"/>
                <a:cs typeface="Times New Roman" panose="02020603050405020304" pitchFamily="18" charset="0"/>
              </a:rPr>
              <a:t>❸</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孟子提出</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保民而王，莫之能御</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的论点，认为</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保民</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是行王道的前提。</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保民</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原非齐宣王所想，但其对</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还是乐于一谈的。</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4">
            <a:clrChange>
              <a:clrFrom>
                <a:srgbClr val="FEF2E3"/>
              </a:clrFrom>
              <a:clrTo>
                <a:srgbClr val="FEF2E3">
                  <a:alpha val="0"/>
                </a:srgbClr>
              </a:clrTo>
            </a:clrChange>
          </a:blip>
          <a:stretch>
            <a:fillRect/>
          </a:stretch>
        </p:blipFill>
        <p:spPr>
          <a:xfrm>
            <a:off x="5591150" y="4437112"/>
            <a:ext cx="981752" cy="550739"/>
          </a:xfrm>
          <a:prstGeom prst="rect">
            <a:avLst/>
          </a:prstGeom>
        </p:spPr>
      </p:pic>
    </p:spTree>
    <p:extLst>
      <p:ext uri="{BB962C8B-B14F-4D97-AF65-F5344CB8AC3E}">
        <p14:creationId xmlns:p14="http://schemas.microsoft.com/office/powerpoint/2010/main" val="22246404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idx="1"/>
              </p:nvPr>
            </p:nvSpPr>
            <p:spPr>
              <a:xfrm>
                <a:off x="360854" y="1844824"/>
                <a:ext cx="11485848" cy="1541704"/>
              </a:xfrm>
            </p:spPr>
            <p:txBody>
              <a:bodyPr/>
              <a:lstStyle/>
              <a:p>
                <a:pPr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曰：</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若</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①</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寡人者，可以保民乎哉</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②</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齐宣王</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像我这样的人</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可以安民吗</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xmlns="">
          <p:sp>
            <p:nvSpPr>
              <p:cNvPr id="2" name="内容占位符 1"/>
              <p:cNvSpPr>
                <a:spLocks noGrp="1" noRot="1" noChangeAspect="1" noMove="1" noResize="1" noEditPoints="1" noAdjustHandles="1" noChangeArrowheads="1" noChangeShapeType="1" noTextEdit="1"/>
              </p:cNvSpPr>
              <p:nvPr>
                <p:ph idx="1"/>
              </p:nvPr>
            </p:nvSpPr>
            <p:spPr>
              <a:xfrm>
                <a:off x="360854" y="1844824"/>
                <a:ext cx="11485848" cy="1541704"/>
              </a:xfrm>
              <a:blipFill>
                <a:blip r:embed="rId2"/>
                <a:stretch>
                  <a:fillRect b="-6719"/>
                </a:stretch>
              </a:blipFill>
            </p:spPr>
            <p:txBody>
              <a:bodyPr/>
              <a:lstStyle/>
              <a:p>
                <a:r>
                  <a:rPr lang="zh-CN" altLang="en-US">
                    <a:noFill/>
                  </a:rPr>
                  <a:t> </a:t>
                </a:r>
              </a:p>
            </p:txBody>
          </p:sp>
        </mc:Fallback>
      </mc:AlternateContent>
      <p:sp>
        <p:nvSpPr>
          <p:cNvPr id="3" name="内容占位符 1"/>
          <p:cNvSpPr txBox="1">
            <a:spLocks/>
          </p:cNvSpPr>
          <p:nvPr/>
        </p:nvSpPr>
        <p:spPr bwMode="auto">
          <a:xfrm>
            <a:off x="360854" y="3602368"/>
            <a:ext cx="11485848" cy="576248"/>
          </a:xfrm>
          <a:prstGeom prst="rect">
            <a:avLst/>
          </a:prstGeom>
          <a:noFill/>
          <a:ln w="19050">
            <a:solidFill>
              <a:srgbClr val="EF412A"/>
            </a:solidFill>
            <a:prstDash val="sys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①</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像。</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②</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乎哉</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两个疑问语气词连用</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加强疑问语气</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略等于</a:t>
            </a:r>
            <a:r>
              <a:rPr lang="en-US" altLang="zh-CN" b="1"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吗</a:t>
            </a:r>
            <a:r>
              <a:rPr lang="en-US" altLang="zh-CN" b="1"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855079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 name="内容占位符 1"/>
              <p:cNvSpPr txBox="1">
                <a:spLocks/>
              </p:cNvSpPr>
              <p:nvPr/>
            </p:nvSpPr>
            <p:spPr bwMode="auto">
              <a:xfrm>
                <a:off x="334566" y="1268760"/>
                <a:ext cx="11485848" cy="2649700"/>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曰： </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可。</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曰：</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何由</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①</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知吾可也？</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齐宣王</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从哪里知道我可以呢</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xmlns="">
          <p:sp>
            <p:nvSpPr>
              <p:cNvPr id="7" name="内容占位符 1"/>
              <p:cNvSpPr txBox="1">
                <a:spLocks noRot="1" noChangeAspect="1" noMove="1" noResize="1" noEditPoints="1" noAdjustHandles="1" noChangeArrowheads="1" noChangeShapeType="1" noTextEdit="1"/>
              </p:cNvSpPr>
              <p:nvPr/>
            </p:nvSpPr>
            <p:spPr bwMode="auto">
              <a:xfrm>
                <a:off x="334566" y="1268760"/>
                <a:ext cx="11485848" cy="2649700"/>
              </a:xfrm>
              <a:prstGeom prst="rect">
                <a:avLst/>
              </a:prstGeom>
              <a:blipFill>
                <a:blip r:embed="rId2"/>
                <a:stretch>
                  <a:fillRect b="-3448"/>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8" name="内容占位符 1"/>
          <p:cNvSpPr txBox="1">
            <a:spLocks/>
          </p:cNvSpPr>
          <p:nvPr/>
        </p:nvSpPr>
        <p:spPr bwMode="auto">
          <a:xfrm>
            <a:off x="334566" y="4077072"/>
            <a:ext cx="11485848" cy="576248"/>
          </a:xfrm>
          <a:prstGeom prst="rect">
            <a:avLst/>
          </a:prstGeom>
          <a:noFill/>
          <a:ln w="19050">
            <a:solidFill>
              <a:srgbClr val="EF412A"/>
            </a:solidFill>
            <a:prstDash val="sys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①</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何由</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从哪里。宾语前置</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a:t>
            </a:r>
            <a:r>
              <a:rPr lang="en-US" altLang="zh-CN" b="1"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由何</a:t>
            </a:r>
            <a:r>
              <a:rPr lang="en-US" altLang="zh-CN" b="1"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444549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 name="内容占位符 1"/>
              <p:cNvSpPr txBox="1">
                <a:spLocks/>
              </p:cNvSpPr>
              <p:nvPr/>
            </p:nvSpPr>
            <p:spPr bwMode="auto">
              <a:xfrm>
                <a:off x="334566" y="908720"/>
                <a:ext cx="11485848" cy="4650697"/>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indent="619125" algn="dist">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曰：</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臣闻之胡龁</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①</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曰：王坐于堂上，有　牵牛而过 堂</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indent="619125" algn="dist">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我听胡龁说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大王坐在大殿上</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有个牵牛从殿下走过</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下者，王 见 之，曰：</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牛　何 之</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②</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对曰： </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将以</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的人</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大王看见他</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问道</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牛牵到哪里去</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回答说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将要用它</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衅 钟</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③</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王曰：</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舍</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④</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之！吾不 忍其觳 觫</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⑤</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若无</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的血涂钟行祭。</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大王说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释放了它</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我不忍心它恐惧战栗</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a:t>
                </a:r>
                <a:r>
                  <a:rPr lang="zh-CN" altLang="zh-CN"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xmlns="">
          <p:sp>
            <p:nvSpPr>
              <p:cNvPr id="7" name="内容占位符 1"/>
              <p:cNvSpPr txBox="1">
                <a:spLocks noRot="1" noChangeAspect="1" noMove="1" noResize="1" noEditPoints="1" noAdjustHandles="1" noChangeArrowheads="1" noChangeShapeType="1" noTextEdit="1"/>
              </p:cNvSpPr>
              <p:nvPr/>
            </p:nvSpPr>
            <p:spPr bwMode="auto">
              <a:xfrm>
                <a:off x="334566" y="908720"/>
                <a:ext cx="11485848" cy="4650697"/>
              </a:xfrm>
              <a:prstGeom prst="rect">
                <a:avLst/>
              </a:prstGeom>
              <a:blipFill>
                <a:blip r:embed="rId2"/>
                <a:stretch>
                  <a:fillRect l="-849" r="-796" b="-131"/>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364018088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 name="内容占位符 1"/>
              <p:cNvSpPr txBox="1">
                <a:spLocks/>
              </p:cNvSpPr>
              <p:nvPr/>
            </p:nvSpPr>
            <p:spPr bwMode="auto">
              <a:xfrm>
                <a:off x="334566" y="908720"/>
                <a:ext cx="11485848" cy="4239237"/>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dist">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罪 而就</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⑥</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死地。</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对曰： </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然　　　则 废　　 衅钟</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罪过却走向死地。</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回答道</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既然这样</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那么废除取血涂钟行</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与？</a:t>
                </a:r>
                <a:r>
                  <a:rPr lang="en-US" altLang="zh-CN" b="1" u="sng"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曰： </a:t>
                </a:r>
                <a:r>
                  <a:rPr lang="en-US" altLang="zh-CN" b="1" u="sng"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何 可废也？以羊　 易 之。</a:t>
                </a:r>
                <a:r>
                  <a:rPr lang="en-US" altLang="zh-CN" b="1" u="sng"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不</a:t>
                </a:r>
                <a:endParaRPr lang="zh-CN" altLang="zh-CN" sz="105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祭</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的仪式</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吗</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怎么可以废除呢</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用羊来替换它吧。</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识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有　 诸</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⑦</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en-US" altLang="zh-CN" b="1" u="sng" baseline="30000" dirty="0" smtClean="0">
                    <a:solidFill>
                      <a:srgbClr val="D73100"/>
                    </a:solidFill>
                    <a:uFill>
                      <a:solidFill>
                        <a:srgbClr val="000000"/>
                      </a:solidFill>
                    </a:uFill>
                    <a:latin typeface="MS Mincho"/>
                    <a:ea typeface="宋体" panose="02010600030101010101" pitchFamily="2" charset="-122"/>
                    <a:cs typeface="Times New Roman" panose="02020603050405020304" pitchFamily="18" charset="0"/>
                  </a:rPr>
                  <a:t>❹</a:t>
                </a:r>
                <a:endParaRPr lang="en-US" altLang="zh-CN" sz="105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道有这样的事吗</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smtClean="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xmlns="">
          <p:sp>
            <p:nvSpPr>
              <p:cNvPr id="7" name="内容占位符 1"/>
              <p:cNvSpPr txBox="1">
                <a:spLocks noRot="1" noChangeAspect="1" noMove="1" noResize="1" noEditPoints="1" noAdjustHandles="1" noChangeArrowheads="1" noChangeShapeType="1" noTextEdit="1"/>
              </p:cNvSpPr>
              <p:nvPr/>
            </p:nvSpPr>
            <p:spPr bwMode="auto">
              <a:xfrm>
                <a:off x="334566" y="908720"/>
                <a:ext cx="11485848" cy="4239237"/>
              </a:xfrm>
              <a:prstGeom prst="rect">
                <a:avLst/>
              </a:prstGeom>
              <a:blipFill>
                <a:blip r:embed="rId2"/>
                <a:stretch>
                  <a:fillRect l="-849" r="-796" b="-288"/>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244388179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1"/>
          <p:cNvSpPr txBox="1">
            <a:spLocks/>
          </p:cNvSpPr>
          <p:nvPr/>
        </p:nvSpPr>
        <p:spPr bwMode="auto">
          <a:xfrm>
            <a:off x="334566" y="1196752"/>
            <a:ext cx="11485848" cy="1684244"/>
          </a:xfrm>
          <a:prstGeom prst="rect">
            <a:avLst/>
          </a:prstGeom>
          <a:noFill/>
          <a:ln w="19050">
            <a:solidFill>
              <a:srgbClr val="EF412A"/>
            </a:solidFill>
            <a:prstDash val="sys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①</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胡龁</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hé</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齐宣王的近臣。</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②</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之</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往。</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③</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衅</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xìn</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钟</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古代新钟铸成</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宰杀牲口</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取血涂钟行祭</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叫作</a:t>
            </a:r>
            <a:r>
              <a:rPr lang="en-US" altLang="zh-CN" b="1"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衅钟</a:t>
            </a:r>
            <a:r>
              <a:rPr lang="en-US" altLang="zh-CN" b="1"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④</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舍</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释放。</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⑤</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觳觫</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húsù</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形容恐惧战栗的样子。</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⑥</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走向。</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⑦</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诸</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之乎</a:t>
            </a:r>
            <a:r>
              <a:rPr lang="en-US" altLang="zh-CN" b="1"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的合音。</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4" name="图片 3"/>
          <p:cNvPicPr>
            <a:picLocks noChangeAspect="1"/>
          </p:cNvPicPr>
          <p:nvPr/>
        </p:nvPicPr>
        <p:blipFill>
          <a:blip r:embed="rId2"/>
          <a:stretch>
            <a:fillRect/>
          </a:stretch>
        </p:blipFill>
        <p:spPr>
          <a:xfrm>
            <a:off x="334566" y="3068960"/>
            <a:ext cx="11593288" cy="2742297"/>
          </a:xfrm>
          <a:prstGeom prst="rect">
            <a:avLst/>
          </a:prstGeom>
        </p:spPr>
      </p:pic>
      <p:sp>
        <p:nvSpPr>
          <p:cNvPr id="5" name="内容占位符 2"/>
          <p:cNvSpPr txBox="1">
            <a:spLocks/>
          </p:cNvSpPr>
          <p:nvPr/>
        </p:nvSpPr>
        <p:spPr bwMode="auto">
          <a:xfrm>
            <a:off x="360854" y="3573017"/>
            <a:ext cx="11485848" cy="2238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spc="-100" dirty="0">
                <a:solidFill>
                  <a:srgbClr val="D73100"/>
                </a:solidFill>
                <a:latin typeface="MS Mincho"/>
                <a:ea typeface="宋体" panose="02010600030101010101" pitchFamily="2" charset="-122"/>
                <a:cs typeface="Times New Roman" panose="02020603050405020304" pitchFamily="18" charset="0"/>
              </a:rPr>
              <a:t>❹</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孟子为了使谈话进行下去，达到自己的游说目的，利用齐宣王在</a:t>
            </a:r>
            <a:r>
              <a:rPr lang="en-US" altLang="zh-CN" b="1" spc="-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以羊易牛</a:t>
            </a:r>
            <a:r>
              <a:rPr lang="en-US" altLang="zh-CN" b="1" spc="-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这件小事中</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不忍其觳觫</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的说法大做文章，旨在博取对方的欢心，大大缩短彼此间的心理距离。这样既分析了齐宣王有</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保民而王</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的可能，打消其疑虑，也为宣扬自己的政治主张作了铺垫。</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clrChange>
              <a:clrFrom>
                <a:srgbClr val="FEF2E3"/>
              </a:clrFrom>
              <a:clrTo>
                <a:srgbClr val="FEF2E3">
                  <a:alpha val="0"/>
                </a:srgbClr>
              </a:clrTo>
            </a:clrChange>
          </a:blip>
          <a:stretch>
            <a:fillRect/>
          </a:stretch>
        </p:blipFill>
        <p:spPr>
          <a:xfrm>
            <a:off x="5591150" y="3068961"/>
            <a:ext cx="981752" cy="550739"/>
          </a:xfrm>
          <a:prstGeom prst="rect">
            <a:avLst/>
          </a:prstGeom>
        </p:spPr>
      </p:pic>
    </p:spTree>
    <p:extLst>
      <p:ext uri="{BB962C8B-B14F-4D97-AF65-F5344CB8AC3E}">
        <p14:creationId xmlns:p14="http://schemas.microsoft.com/office/powerpoint/2010/main" val="36264558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 name="内容占位符 1"/>
              <p:cNvSpPr txBox="1">
                <a:spLocks/>
              </p:cNvSpPr>
              <p:nvPr/>
            </p:nvSpPr>
            <p:spPr bwMode="auto">
              <a:xfrm>
                <a:off x="334566" y="908720"/>
                <a:ext cx="11485848" cy="3827779"/>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曰：</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有之。</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齐宣王</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有这件事。</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曰：</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是　心　足以　　 王　　　 矣。百姓皆以</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indent="619125" algn="dist">
                  <a:spcAft>
                    <a:spcPts val="0"/>
                  </a:spcAft>
                </a:pPr>
                <a:r>
                  <a:rPr lang="zh-CN" altLang="zh-CN"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这样的心就足以行王道以统一天下了。百姓都认为</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王</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为爱</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①</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也，臣 固 知　王之不忍也。</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en-US" altLang="zh-CN" b="1" u="sng" baseline="30000" dirty="0" smtClean="0">
                    <a:solidFill>
                      <a:srgbClr val="D73100"/>
                    </a:solidFill>
                    <a:uFill>
                      <a:solidFill>
                        <a:srgbClr val="000000"/>
                      </a:solidFill>
                    </a:uFill>
                    <a:latin typeface="MS Mincho"/>
                    <a:ea typeface="宋体" panose="02010600030101010101" pitchFamily="2" charset="-122"/>
                    <a:cs typeface="Times New Roman" panose="02020603050405020304" pitchFamily="18" charset="0"/>
                  </a:rPr>
                  <a:t>❺</a:t>
                </a:r>
                <a:endParaRPr lang="en-US" altLang="zh-CN" sz="105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大王是吝惜</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而我确实知道您是于心不忍。</a:t>
                </a:r>
                <a:r>
                  <a:rPr lang="en-US" altLang="zh-CN" b="1" dirty="0" smtClean="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xmlns="">
          <p:sp>
            <p:nvSpPr>
              <p:cNvPr id="7" name="内容占位符 1"/>
              <p:cNvSpPr txBox="1">
                <a:spLocks noRot="1" noChangeAspect="1" noMove="1" noResize="1" noEditPoints="1" noAdjustHandles="1" noChangeArrowheads="1" noChangeShapeType="1" noTextEdit="1"/>
              </p:cNvSpPr>
              <p:nvPr/>
            </p:nvSpPr>
            <p:spPr bwMode="auto">
              <a:xfrm>
                <a:off x="334566" y="908720"/>
                <a:ext cx="11485848" cy="3827779"/>
              </a:xfrm>
              <a:prstGeom prst="rect">
                <a:avLst/>
              </a:prstGeom>
              <a:blipFill>
                <a:blip r:embed="rId2"/>
                <a:stretch>
                  <a:fillRect l="-849" r="-796" b="-318"/>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3" name="内容占位符 1"/>
          <p:cNvSpPr txBox="1">
            <a:spLocks/>
          </p:cNvSpPr>
          <p:nvPr/>
        </p:nvSpPr>
        <p:spPr bwMode="auto">
          <a:xfrm>
            <a:off x="334566" y="4653136"/>
            <a:ext cx="11485848" cy="576248"/>
          </a:xfrm>
          <a:prstGeom prst="rect">
            <a:avLst/>
          </a:prstGeom>
          <a:noFill/>
          <a:ln w="19050">
            <a:solidFill>
              <a:srgbClr val="EF412A"/>
            </a:solidFill>
            <a:prstDash val="sys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①</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爱</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吝惜</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舍不得。</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735126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933018" y="1700808"/>
            <a:ext cx="10324377" cy="3950965"/>
          </a:xfrm>
          <a:prstGeom prst="rect">
            <a:avLst/>
          </a:prstGeom>
        </p:spPr>
      </p:pic>
      <p:pic>
        <p:nvPicPr>
          <p:cNvPr id="5" name="图片 4"/>
          <p:cNvPicPr>
            <a:picLocks noChangeAspect="1"/>
          </p:cNvPicPr>
          <p:nvPr/>
        </p:nvPicPr>
        <p:blipFill>
          <a:blip r:embed="rId3"/>
          <a:stretch>
            <a:fillRect/>
          </a:stretch>
        </p:blipFill>
        <p:spPr>
          <a:xfrm>
            <a:off x="8543478" y="4797152"/>
            <a:ext cx="2808312" cy="1152128"/>
          </a:xfrm>
          <a:prstGeom prst="rect">
            <a:avLst/>
          </a:prstGeom>
        </p:spPr>
      </p:pic>
      <p:pic>
        <p:nvPicPr>
          <p:cNvPr id="6" name="图片 5"/>
          <p:cNvPicPr>
            <a:picLocks noChangeAspect="1"/>
          </p:cNvPicPr>
          <p:nvPr/>
        </p:nvPicPr>
        <p:blipFill>
          <a:blip r:embed="rId4"/>
          <a:stretch>
            <a:fillRect/>
          </a:stretch>
        </p:blipFill>
        <p:spPr>
          <a:xfrm>
            <a:off x="622598" y="1124744"/>
            <a:ext cx="1872208" cy="1898541"/>
          </a:xfrm>
          <a:prstGeom prst="rect">
            <a:avLst/>
          </a:prstGeom>
        </p:spPr>
      </p:pic>
    </p:spTree>
    <p:extLst>
      <p:ext uri="{BB962C8B-B14F-4D97-AF65-F5344CB8AC3E}">
        <p14:creationId xmlns:p14="http://schemas.microsoft.com/office/powerpoint/2010/main" val="323398255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334566" y="1406782"/>
            <a:ext cx="11593288" cy="2742297"/>
          </a:xfrm>
          <a:prstGeom prst="rect">
            <a:avLst/>
          </a:prstGeom>
        </p:spPr>
      </p:pic>
      <p:sp>
        <p:nvSpPr>
          <p:cNvPr id="5" name="内容占位符 2"/>
          <p:cNvSpPr txBox="1">
            <a:spLocks/>
          </p:cNvSpPr>
          <p:nvPr/>
        </p:nvSpPr>
        <p:spPr bwMode="auto">
          <a:xfrm>
            <a:off x="360854" y="1910839"/>
            <a:ext cx="11485848" cy="2238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dirty="0">
                <a:solidFill>
                  <a:srgbClr val="D73100"/>
                </a:solidFill>
                <a:latin typeface="MS Mincho"/>
                <a:ea typeface="宋体" panose="02010600030101010101" pitchFamily="2" charset="-122"/>
                <a:cs typeface="Times New Roman" panose="02020603050405020304" pitchFamily="18" charset="0"/>
              </a:rPr>
              <a:t>❺</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孟子先在</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以羊易牛</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之事上肯定齐宣王，让对方在心理上得到满足，以便用进一步的推论来说服对方。以</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百姓皆以王为爱也</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使齐宣王陷入不能自圆其说的尴尬境地，接着又替他开脱，以</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臣固知王之不忍也</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与之对比，表明自己很了解齐宣王，博得了齐宣王的信任。</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clrChange>
              <a:clrFrom>
                <a:srgbClr val="FEF2E3"/>
              </a:clrFrom>
              <a:clrTo>
                <a:srgbClr val="FEF2E3">
                  <a:alpha val="0"/>
                </a:srgbClr>
              </a:clrTo>
            </a:clrChange>
          </a:blip>
          <a:stretch>
            <a:fillRect/>
          </a:stretch>
        </p:blipFill>
        <p:spPr>
          <a:xfrm>
            <a:off x="5591150" y="1406783"/>
            <a:ext cx="981752" cy="550739"/>
          </a:xfrm>
          <a:prstGeom prst="rect">
            <a:avLst/>
          </a:prstGeom>
        </p:spPr>
      </p:pic>
    </p:spTree>
    <p:extLst>
      <p:ext uri="{BB962C8B-B14F-4D97-AF65-F5344CB8AC3E}">
        <p14:creationId xmlns:p14="http://schemas.microsoft.com/office/powerpoint/2010/main" val="20685517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 name="内容占位符 1"/>
              <p:cNvSpPr txBox="1">
                <a:spLocks/>
              </p:cNvSpPr>
              <p:nvPr/>
            </p:nvSpPr>
            <p:spPr bwMode="auto">
              <a:xfrm>
                <a:off x="334566" y="908720"/>
                <a:ext cx="11485848" cy="3827779"/>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indent="619125" algn="dist">
                  <a:spcAft>
                    <a:spcPts val="0"/>
                  </a:spcAft>
                </a:pP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王 曰： </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然，　诚有　　　　　　　百姓者。齐国虽褊</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indent="619125" algn="dist">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齐宣王说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的确有</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对我有这种误解的</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百姓。齐国虽然土</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小</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①</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，吾　 何　 爱一 牛？ 即　　不忍其觳　 觫， 若</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地狭小</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我又怎么会吝惜一头牛</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就是因为不忍它恐惧战栗</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这样没</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无 罪而 就死地，故以羊　易之也。</a:t>
                </a:r>
                <a:r>
                  <a:rPr lang="en-US" altLang="zh-CN" b="1" u="sng"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en-US" altLang="zh-CN" b="1" u="sng" baseline="30000" dirty="0" smtClean="0">
                    <a:solidFill>
                      <a:srgbClr val="D73100"/>
                    </a:solidFill>
                    <a:uFill>
                      <a:solidFill>
                        <a:srgbClr val="000000"/>
                      </a:solidFill>
                    </a:uFill>
                    <a:latin typeface="MS Mincho"/>
                    <a:ea typeface="宋体" panose="02010600030101010101" pitchFamily="2" charset="-122"/>
                    <a:cs typeface="Times New Roman" panose="02020603050405020304" pitchFamily="18" charset="0"/>
                  </a:rPr>
                  <a:t>❻</a:t>
                </a:r>
                <a:endParaRPr lang="en-US" altLang="zh-CN" sz="105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有罪过却走向死地</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因此用羊来替换它。</a:t>
                </a:r>
                <a:r>
                  <a:rPr lang="en-US" altLang="zh-CN" b="1" dirty="0" smtClean="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xmlns="">
          <p:sp>
            <p:nvSpPr>
              <p:cNvPr id="7" name="内容占位符 1"/>
              <p:cNvSpPr txBox="1">
                <a:spLocks noRot="1" noChangeAspect="1" noMove="1" noResize="1" noEditPoints="1" noAdjustHandles="1" noChangeArrowheads="1" noChangeShapeType="1" noTextEdit="1"/>
              </p:cNvSpPr>
              <p:nvPr/>
            </p:nvSpPr>
            <p:spPr bwMode="auto">
              <a:xfrm>
                <a:off x="334566" y="908720"/>
                <a:ext cx="11485848" cy="3827779"/>
              </a:xfrm>
              <a:prstGeom prst="rect">
                <a:avLst/>
              </a:prstGeom>
              <a:blipFill>
                <a:blip r:embed="rId2"/>
                <a:stretch>
                  <a:fillRect l="-849" r="-796" b="-318"/>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3" name="内容占位符 1"/>
          <p:cNvSpPr txBox="1">
            <a:spLocks/>
          </p:cNvSpPr>
          <p:nvPr/>
        </p:nvSpPr>
        <p:spPr bwMode="auto">
          <a:xfrm>
            <a:off x="334566" y="4796968"/>
            <a:ext cx="11485848" cy="576248"/>
          </a:xfrm>
          <a:prstGeom prst="rect">
            <a:avLst/>
          </a:prstGeom>
          <a:noFill/>
          <a:ln w="19050">
            <a:solidFill>
              <a:srgbClr val="EF412A"/>
            </a:solidFill>
            <a:prstDash val="sys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①</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褊</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biǎn</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狭小。</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861702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334566" y="1406783"/>
            <a:ext cx="11593288" cy="2382258"/>
          </a:xfrm>
          <a:prstGeom prst="rect">
            <a:avLst/>
          </a:prstGeom>
        </p:spPr>
      </p:pic>
      <p:sp>
        <p:nvSpPr>
          <p:cNvPr id="5" name="内容占位符 2"/>
          <p:cNvSpPr txBox="1">
            <a:spLocks/>
          </p:cNvSpPr>
          <p:nvPr/>
        </p:nvSpPr>
        <p:spPr bwMode="auto">
          <a:xfrm>
            <a:off x="360854" y="1910839"/>
            <a:ext cx="11485848" cy="1684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dirty="0">
                <a:solidFill>
                  <a:srgbClr val="D73100"/>
                </a:solidFill>
                <a:latin typeface="MS Mincho"/>
                <a:ea typeface="宋体" panose="02010600030101010101" pitchFamily="2" charset="-122"/>
                <a:cs typeface="Times New Roman" panose="02020603050405020304" pitchFamily="18" charset="0"/>
              </a:rPr>
              <a:t>❻</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齐宣王最终选择了用羊来替换牛，这既是他对牛怀有同情心的体现，也反映出他在面对生命消逝时的无奈与妥协。这也为孟子后续引导齐宣王走向更深层的仁政思想留下了空间。</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clrChange>
              <a:clrFrom>
                <a:srgbClr val="FEF2E3"/>
              </a:clrFrom>
              <a:clrTo>
                <a:srgbClr val="FEF2E3">
                  <a:alpha val="0"/>
                </a:srgbClr>
              </a:clrTo>
            </a:clrChange>
          </a:blip>
          <a:stretch>
            <a:fillRect/>
          </a:stretch>
        </p:blipFill>
        <p:spPr>
          <a:xfrm>
            <a:off x="5591150" y="1406783"/>
            <a:ext cx="981752" cy="550739"/>
          </a:xfrm>
          <a:prstGeom prst="rect">
            <a:avLst/>
          </a:prstGeom>
        </p:spPr>
      </p:pic>
    </p:spTree>
    <p:extLst>
      <p:ext uri="{BB962C8B-B14F-4D97-AF65-F5344CB8AC3E}">
        <p14:creationId xmlns:p14="http://schemas.microsoft.com/office/powerpoint/2010/main" val="373909582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 name="内容占位符 1"/>
              <p:cNvSpPr txBox="1">
                <a:spLocks/>
              </p:cNvSpPr>
              <p:nvPr/>
            </p:nvSpPr>
            <p:spPr bwMode="auto">
              <a:xfrm>
                <a:off x="334566" y="692696"/>
                <a:ext cx="11485848" cy="4650697"/>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dist">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曰：</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王无 异</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①</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于百姓之以王为爱也。以　 小</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indent="619125" algn="dist">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大王不要对百姓认为您吝啬感到奇怪。用小的动物</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易　　 大，　　　　彼</a:t>
                </a:r>
                <a:r>
                  <a:rPr lang="zh-CN" altLang="zh-CN" b="1" u="sng" baseline="30000"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恶 知之</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②</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？王 若 隐</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③</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其 无　罪而</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替换大的动物</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您的用心</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他们怎么知道呢</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您如果哀怜它没有罪过</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就死 地，则 牛羊　何　择</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④</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焉？</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en-US" altLang="zh-CN" b="1" u="sng" baseline="30000" dirty="0" smtClean="0">
                    <a:solidFill>
                      <a:srgbClr val="D73100"/>
                    </a:solidFill>
                    <a:uFill>
                      <a:solidFill>
                        <a:srgbClr val="000000"/>
                      </a:solidFill>
                    </a:uFill>
                    <a:latin typeface="MS Mincho"/>
                    <a:ea typeface="宋体" panose="02010600030101010101" pitchFamily="2" charset="-122"/>
                    <a:cs typeface="Times New Roman" panose="02020603050405020304" pitchFamily="18" charset="0"/>
                  </a:rPr>
                  <a:t>❼</a:t>
                </a:r>
                <a:endParaRPr lang="en-US" altLang="zh-CN" sz="105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却走向死地</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那么牛和羊有什么区别呢</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smtClean="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xmlns="">
          <p:sp>
            <p:nvSpPr>
              <p:cNvPr id="7" name="内容占位符 1"/>
              <p:cNvSpPr txBox="1">
                <a:spLocks noRot="1" noChangeAspect="1" noMove="1" noResize="1" noEditPoints="1" noAdjustHandles="1" noChangeArrowheads="1" noChangeShapeType="1" noTextEdit="1"/>
              </p:cNvSpPr>
              <p:nvPr/>
            </p:nvSpPr>
            <p:spPr bwMode="auto">
              <a:xfrm>
                <a:off x="334566" y="692696"/>
                <a:ext cx="11485848" cy="4650697"/>
              </a:xfrm>
              <a:prstGeom prst="rect">
                <a:avLst/>
              </a:prstGeom>
              <a:blipFill>
                <a:blip r:embed="rId2"/>
                <a:stretch>
                  <a:fillRect l="-849" r="-796" b="-131"/>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55649350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334566" y="2918951"/>
            <a:ext cx="11593288" cy="1374145"/>
          </a:xfrm>
          <a:prstGeom prst="rect">
            <a:avLst/>
          </a:prstGeom>
        </p:spPr>
      </p:pic>
      <p:sp>
        <p:nvSpPr>
          <p:cNvPr id="5" name="内容占位符 2"/>
          <p:cNvSpPr txBox="1">
            <a:spLocks/>
          </p:cNvSpPr>
          <p:nvPr/>
        </p:nvSpPr>
        <p:spPr bwMode="auto">
          <a:xfrm>
            <a:off x="360854" y="3423007"/>
            <a:ext cx="11485848"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dirty="0">
                <a:solidFill>
                  <a:srgbClr val="D73100"/>
                </a:solidFill>
                <a:latin typeface="MS Mincho"/>
                <a:ea typeface="宋体" panose="02010600030101010101" pitchFamily="2" charset="-122"/>
                <a:cs typeface="Times New Roman" panose="02020603050405020304" pitchFamily="18" charset="0"/>
              </a:rPr>
              <a:t>❼</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孟子连用两个问句，步步紧逼，迫使齐宣王接受自己的观点。</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clrChange>
              <a:clrFrom>
                <a:srgbClr val="FEF2E3"/>
              </a:clrFrom>
              <a:clrTo>
                <a:srgbClr val="FEF2E3">
                  <a:alpha val="0"/>
                </a:srgbClr>
              </a:clrTo>
            </a:clrChange>
          </a:blip>
          <a:stretch>
            <a:fillRect/>
          </a:stretch>
        </p:blipFill>
        <p:spPr>
          <a:xfrm>
            <a:off x="5591150" y="2918951"/>
            <a:ext cx="981752" cy="550739"/>
          </a:xfrm>
          <a:prstGeom prst="rect">
            <a:avLst/>
          </a:prstGeom>
        </p:spPr>
      </p:pic>
      <p:sp>
        <p:nvSpPr>
          <p:cNvPr id="7" name="内容占位符 1"/>
          <p:cNvSpPr txBox="1">
            <a:spLocks/>
          </p:cNvSpPr>
          <p:nvPr/>
        </p:nvSpPr>
        <p:spPr bwMode="auto">
          <a:xfrm>
            <a:off x="334566" y="1628800"/>
            <a:ext cx="11485848" cy="1130246"/>
          </a:xfrm>
          <a:prstGeom prst="rect">
            <a:avLst/>
          </a:prstGeom>
          <a:noFill/>
          <a:ln w="19050">
            <a:solidFill>
              <a:srgbClr val="EF412A"/>
            </a:solidFill>
            <a:prstDash val="sys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①</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异</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a:t>
            </a:r>
            <a:r>
              <a:rPr lang="en-US" altLang="zh-CN" b="1"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感到奇怪。</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②</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彼恶</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wū</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知之</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他们怎么知道呢</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恶</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疑问代词</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怎么、哪里。</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③</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隐</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痛惜</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哀怜。</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④</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择</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区别。</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9177171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 name="内容占位符 1"/>
              <p:cNvSpPr txBox="1">
                <a:spLocks/>
              </p:cNvSpPr>
              <p:nvPr/>
            </p:nvSpPr>
            <p:spPr bwMode="auto">
              <a:xfrm>
                <a:off x="334566" y="1052736"/>
                <a:ext cx="11485848" cy="2719784"/>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indent="619125" algn="dist">
                  <a:spcAft>
                    <a:spcPts val="0"/>
                  </a:spcAft>
                </a:pP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王　笑 曰：</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是 诚　何　心 哉？我非　　　　爱其财</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indent="619125" algn="dist">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齐宣王笑着说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这究竟是什么想法呢</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我不是</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吝惜钱财</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而易之以羊也，　　　宜乎 百姓 之 谓 我 爱 也</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①</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b="1" u="sng"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endParaRPr lang="en-US" altLang="zh-CN" sz="105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90170">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才用羊替换牛的</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这么看来</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百姓认为我吝啬是理所应当的啊。</a:t>
                </a:r>
                <a:r>
                  <a:rPr lang="en-US" altLang="zh-CN" b="1" dirty="0" smtClean="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xmlns="">
          <p:sp>
            <p:nvSpPr>
              <p:cNvPr id="7" name="内容占位符 1"/>
              <p:cNvSpPr txBox="1">
                <a:spLocks noRot="1" noChangeAspect="1" noMove="1" noResize="1" noEditPoints="1" noAdjustHandles="1" noChangeArrowheads="1" noChangeShapeType="1" noTextEdit="1"/>
              </p:cNvSpPr>
              <p:nvPr/>
            </p:nvSpPr>
            <p:spPr bwMode="auto">
              <a:xfrm>
                <a:off x="334566" y="1052736"/>
                <a:ext cx="11485848" cy="2719784"/>
              </a:xfrm>
              <a:prstGeom prst="rect">
                <a:avLst/>
              </a:prstGeom>
              <a:blipFill>
                <a:blip r:embed="rId2"/>
                <a:stretch>
                  <a:fillRect l="-849" r="-796" b="-89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3" name="内容占位符 1"/>
          <p:cNvSpPr txBox="1">
            <a:spLocks/>
          </p:cNvSpPr>
          <p:nvPr/>
        </p:nvSpPr>
        <p:spPr bwMode="auto">
          <a:xfrm>
            <a:off x="334566" y="3810922"/>
            <a:ext cx="11485848" cy="1130246"/>
          </a:xfrm>
          <a:prstGeom prst="rect">
            <a:avLst/>
          </a:prstGeom>
          <a:noFill/>
          <a:ln w="19050">
            <a:solidFill>
              <a:srgbClr val="EF412A"/>
            </a:solidFill>
            <a:prstDash val="sys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①</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宜乎百姓之谓我爱也</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百姓认为我吝啬是理所当然的啊。</a:t>
            </a:r>
            <a:r>
              <a:rPr lang="en-US" altLang="zh-CN" b="1"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百姓之谓我爱也</a:t>
            </a:r>
            <a:r>
              <a:rPr lang="en-US" altLang="zh-CN" b="1"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a:t>
            </a:r>
            <a:r>
              <a:rPr lang="en-US" altLang="zh-CN" b="1"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宜乎</a:t>
            </a:r>
            <a:r>
              <a:rPr lang="en-US" altLang="zh-CN" b="1"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的主语。</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7553605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 name="内容占位符 1"/>
              <p:cNvSpPr txBox="1">
                <a:spLocks/>
              </p:cNvSpPr>
              <p:nvPr/>
            </p:nvSpPr>
            <p:spPr bwMode="auto">
              <a:xfrm>
                <a:off x="334566" y="1052736"/>
                <a:ext cx="11485848" cy="4239237"/>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dist">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曰：</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无伤</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①</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也，是乃仁术</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②</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也，　　　见　　牛未</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indent="619125" algn="dist">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没有关系</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这就是仁道</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原因在于您</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看到了牛而没</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见羊也。君子之于禽兽也，见其 生，不忍　见 其死；闻其</a:t>
                </a:r>
                <a:endParaRPr lang="zh-CN" altLang="zh-CN" sz="105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看到羊。君子对于飞禽走兽</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看见它活着</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便不忍心看见它死</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听到它</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声，不 忍 食 其 肉。是以君子远庖厨</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③</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也。</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en-US" altLang="zh-CN" b="1" u="sng" baseline="30000" dirty="0" smtClean="0">
                    <a:solidFill>
                      <a:srgbClr val="D73100"/>
                    </a:solidFill>
                    <a:uFill>
                      <a:solidFill>
                        <a:srgbClr val="000000"/>
                      </a:solidFill>
                    </a:uFill>
                    <a:latin typeface="MS Mincho"/>
                    <a:ea typeface="宋体" panose="02010600030101010101" pitchFamily="2" charset="-122"/>
                    <a:cs typeface="Times New Roman" panose="02020603050405020304" pitchFamily="18" charset="0"/>
                  </a:rPr>
                  <a:t>❽</a:t>
                </a:r>
                <a:endParaRPr lang="en-US" altLang="zh-CN" sz="105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的声音</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便不忍心吃它的肉。因此君子远离厨房。</a:t>
                </a:r>
                <a:r>
                  <a:rPr lang="en-US" altLang="zh-CN" b="1" dirty="0" smtClean="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xmlns="">
          <p:sp>
            <p:nvSpPr>
              <p:cNvPr id="7" name="内容占位符 1"/>
              <p:cNvSpPr txBox="1">
                <a:spLocks noRot="1" noChangeAspect="1" noMove="1" noResize="1" noEditPoints="1" noAdjustHandles="1" noChangeArrowheads="1" noChangeShapeType="1" noTextEdit="1"/>
              </p:cNvSpPr>
              <p:nvPr/>
            </p:nvSpPr>
            <p:spPr bwMode="auto">
              <a:xfrm>
                <a:off x="334566" y="1052736"/>
                <a:ext cx="11485848" cy="4239237"/>
              </a:xfrm>
              <a:prstGeom prst="rect">
                <a:avLst/>
              </a:prstGeom>
              <a:blipFill>
                <a:blip r:embed="rId2"/>
                <a:stretch>
                  <a:fillRect l="-849" r="-796" b="-288"/>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60170618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1"/>
          <p:cNvSpPr txBox="1">
            <a:spLocks/>
          </p:cNvSpPr>
          <p:nvPr/>
        </p:nvSpPr>
        <p:spPr bwMode="auto">
          <a:xfrm>
            <a:off x="334566" y="1772816"/>
            <a:ext cx="11485848" cy="1130246"/>
          </a:xfrm>
          <a:prstGeom prst="rect">
            <a:avLst/>
          </a:prstGeom>
          <a:noFill/>
          <a:ln w="19050">
            <a:solidFill>
              <a:srgbClr val="EF412A"/>
            </a:solidFill>
            <a:prstDash val="sys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dist">
              <a:spcAft>
                <a:spcPts val="0"/>
              </a:spcAft>
            </a:pP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①</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无伤</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没有害处</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等于说没有关系。</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②</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仁术</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仁道</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行仁政的方式。</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③</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庖厨</a:t>
            </a:r>
            <a:r>
              <a:rPr lang="zh-CN" altLang="zh-CN"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pPr>
            <a:r>
              <a:rPr lang="zh-CN" altLang="zh-CN" b="1"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厨房</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内容占位符 1"/>
          <p:cNvSpPr txBox="1">
            <a:spLocks/>
          </p:cNvSpPr>
          <p:nvPr/>
        </p:nvSpPr>
        <p:spPr bwMode="auto">
          <a:xfrm>
            <a:off x="360854" y="3212976"/>
            <a:ext cx="11485848"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US" altLang="zh-CN"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保民而王</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的中心论点，肯定齐宣王能够保民而王。</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图片 4"/>
          <p:cNvPicPr>
            <a:picLocks noChangeAspect="1"/>
          </p:cNvPicPr>
          <p:nvPr/>
        </p:nvPicPr>
        <p:blipFill>
          <a:blip r:embed="rId2"/>
          <a:stretch>
            <a:fillRect/>
          </a:stretch>
        </p:blipFill>
        <p:spPr>
          <a:xfrm>
            <a:off x="334566" y="3284984"/>
            <a:ext cx="1140341" cy="513780"/>
          </a:xfrm>
          <a:prstGeom prst="rect">
            <a:avLst/>
          </a:prstGeom>
        </p:spPr>
      </p:pic>
    </p:spTree>
    <p:extLst>
      <p:ext uri="{BB962C8B-B14F-4D97-AF65-F5344CB8AC3E}">
        <p14:creationId xmlns:p14="http://schemas.microsoft.com/office/powerpoint/2010/main" val="151484591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334566" y="1628800"/>
            <a:ext cx="11593288" cy="3024336"/>
          </a:xfrm>
          <a:prstGeom prst="rect">
            <a:avLst/>
          </a:prstGeom>
        </p:spPr>
      </p:pic>
      <p:sp>
        <p:nvSpPr>
          <p:cNvPr id="5" name="内容占位符 2"/>
          <p:cNvSpPr txBox="1">
            <a:spLocks/>
          </p:cNvSpPr>
          <p:nvPr/>
        </p:nvSpPr>
        <p:spPr bwMode="auto">
          <a:xfrm>
            <a:off x="360854" y="2132856"/>
            <a:ext cx="11485848" cy="222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spcBef>
                <a:spcPct val="0"/>
              </a:spcBef>
              <a:spcAft>
                <a:spcPts val="0"/>
              </a:spcAft>
              <a:tabLs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dirty="0">
                <a:solidFill>
                  <a:srgbClr val="D73100"/>
                </a:solidFill>
                <a:latin typeface="MS Mincho"/>
                <a:ea typeface="宋体" panose="02010600030101010101" pitchFamily="2" charset="-122"/>
                <a:cs typeface="Times New Roman" panose="02020603050405020304" pitchFamily="18" charset="0"/>
              </a:rPr>
              <a:t>❽</a:t>
            </a:r>
            <a:r>
              <a:rPr lang="zh-CN"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在齐宣王因无法回答</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牛羊何择焉</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而感到窘迫时，孟子主动给出理由</a:t>
            </a:r>
            <a:r>
              <a:rPr lang="zh-CN" altLang="zh-CN"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b="1" spc="-1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spc="-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是乃仁术也。</a:t>
            </a:r>
            <a:r>
              <a:rPr lang="en-US" altLang="zh-CN" b="1" spc="-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spc="-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这正是</a:t>
            </a:r>
            <a:r>
              <a:rPr lang="en-US" altLang="zh-CN" b="1" spc="-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spc="-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保民而王</a:t>
            </a:r>
            <a:r>
              <a:rPr lang="en-US" altLang="zh-CN" b="1" spc="-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spc="-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的基础。由此解决了齐宣王缺乏信心的问题，</a:t>
            </a:r>
            <a:r>
              <a:rPr lang="zh-CN"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从而使得话题向纵深处推进。</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见其生，不忍见其死；闻其声，不忍食其肉</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运用了对偶的手法，与其他句子相配合，句式整散结合，富于变化。</a:t>
            </a:r>
          </a:p>
        </p:txBody>
      </p:sp>
      <p:pic>
        <p:nvPicPr>
          <p:cNvPr id="6" name="图片 5"/>
          <p:cNvPicPr>
            <a:picLocks noChangeAspect="1"/>
          </p:cNvPicPr>
          <p:nvPr/>
        </p:nvPicPr>
        <p:blipFill>
          <a:blip r:embed="rId3">
            <a:clrChange>
              <a:clrFrom>
                <a:srgbClr val="FEF2E3"/>
              </a:clrFrom>
              <a:clrTo>
                <a:srgbClr val="FEF2E3">
                  <a:alpha val="0"/>
                </a:srgbClr>
              </a:clrTo>
            </a:clrChange>
          </a:blip>
          <a:stretch>
            <a:fillRect/>
          </a:stretch>
        </p:blipFill>
        <p:spPr>
          <a:xfrm>
            <a:off x="5591150" y="1628800"/>
            <a:ext cx="981752" cy="550739"/>
          </a:xfrm>
          <a:prstGeom prst="rect">
            <a:avLst/>
          </a:prstGeom>
        </p:spPr>
      </p:pic>
    </p:spTree>
    <p:extLst>
      <p:ext uri="{BB962C8B-B14F-4D97-AF65-F5344CB8AC3E}">
        <p14:creationId xmlns:p14="http://schemas.microsoft.com/office/powerpoint/2010/main" val="62786893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 name="内容占位符 1"/>
              <p:cNvSpPr txBox="1">
                <a:spLocks/>
              </p:cNvSpPr>
              <p:nvPr/>
            </p:nvSpPr>
            <p:spPr bwMode="auto">
              <a:xfrm>
                <a:off x="334566" y="1052736"/>
                <a:ext cx="11485848" cy="5347233"/>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indent="619125" algn="dist">
                  <a:spcAft>
                    <a:spcPts val="0"/>
                  </a:spcAft>
                </a:pP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王　说</a:t>
                </a:r>
                <a:r>
                  <a:rPr lang="en-US" altLang="zh-CN" b="1" u="sng" baseline="30000"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①</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，曰：</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《诗》云：</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他人有　　 心，予　忖　度</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indent="619125" algn="dist">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齐宣王很高兴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《诗经》说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别人有什么心思</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我能够揣测</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之</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②</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夫子　之 　谓　　也</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③</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。夫我乃行之，反而求之，</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这话</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说的就是您</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这样的人</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啊。我这样做了</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回头再去想它</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不 得　吾 心。夫子言 之，于我 心 有戚戚</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④</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en-US"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焉。 此　心 之 </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想不出是为什么。您说的这些</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对我的内心有所触动啊。这种心思符</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所　以　合　于　王 者，何　也？</a:t>
                </a:r>
                <a:r>
                  <a:rPr lang="en-US" altLang="zh-CN" b="1" u="sng"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endParaRPr lang="en-US" altLang="zh-CN" sz="105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合行王道以统一天下的原因</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是什么呢</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smtClean="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xmlns="">
          <p:sp>
            <p:nvSpPr>
              <p:cNvPr id="7" name="内容占位符 1"/>
              <p:cNvSpPr txBox="1">
                <a:spLocks noRot="1" noChangeAspect="1" noMove="1" noResize="1" noEditPoints="1" noAdjustHandles="1" noChangeArrowheads="1" noChangeShapeType="1" noTextEdit="1"/>
              </p:cNvSpPr>
              <p:nvPr/>
            </p:nvSpPr>
            <p:spPr bwMode="auto">
              <a:xfrm>
                <a:off x="334566" y="1052736"/>
                <a:ext cx="11485848" cy="5347233"/>
              </a:xfrm>
              <a:prstGeom prst="rect">
                <a:avLst/>
              </a:prstGeom>
              <a:blipFill>
                <a:blip r:embed="rId2"/>
                <a:stretch>
                  <a:fillRect l="-849" r="-79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17189959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2492896"/>
            <a:ext cx="11485848" cy="3933384"/>
          </a:xfrm>
        </p:spPr>
        <p:txBody>
          <a:bodyPr/>
          <a:lstStyle/>
          <a:p>
            <a:pPr algn="ctr" hangingPunct="0">
              <a:lnSpc>
                <a:spcPct val="130000"/>
              </a:lnSpc>
              <a:spcAft>
                <a:spcPts val="0"/>
              </a:spcAft>
            </a:pPr>
            <a:r>
              <a:rPr lang="zh-CN" altLang="zh-CN" b="1" dirty="0">
                <a:solidFill>
                  <a:srgbClr val="F58A00"/>
                </a:solidFill>
                <a:latin typeface="Times New Roman" panose="02020603050405020304" pitchFamily="18" charset="0"/>
                <a:ea typeface="宋体" panose="02010600030101010101" pitchFamily="2" charset="-122"/>
                <a:cs typeface="Times New Roman" panose="02020603050405020304" pitchFamily="18" charset="0"/>
              </a:rPr>
              <a:t>《子路、曾皙、冉有、公西华侍坐》</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lnSpc>
                <a:spcPct val="130000"/>
              </a:lnSpc>
              <a:spcAft>
                <a:spcPts val="0"/>
              </a:spcAft>
            </a:pPr>
            <a:r>
              <a:rPr lang="en-US"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孔子</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生活在</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u="wavy" dirty="0">
                <a:solidFill>
                  <a:srgbClr val="000000"/>
                </a:solidFill>
                <a:uFill>
                  <a:solidFill>
                    <a:srgbClr val="00AEEF"/>
                  </a:solidFill>
                </a:uFill>
                <a:latin typeface="Times New Roman" panose="02020603050405020304" pitchFamily="18" charset="0"/>
                <a:ea typeface="宋体" panose="02010600030101010101" pitchFamily="2" charset="-122"/>
                <a:cs typeface="Times New Roman" panose="02020603050405020304" pitchFamily="18" charset="0"/>
              </a:rPr>
              <a:t>礼崩乐坏</a:t>
            </a:r>
            <a:r>
              <a:rPr lang="en-US" altLang="zh-CN" b="1" u="wavy" dirty="0">
                <a:solidFill>
                  <a:srgbClr val="000000"/>
                </a:solidFill>
                <a:uFill>
                  <a:solidFill>
                    <a:srgbClr val="00AEEF"/>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wavy" dirty="0">
                <a:solidFill>
                  <a:srgbClr val="000000"/>
                </a:solidFill>
                <a:uFill>
                  <a:solidFill>
                    <a:srgbClr val="00AEEF"/>
                  </a:solidFill>
                </a:uFill>
                <a:latin typeface="Times New Roman" panose="02020603050405020304" pitchFamily="18" charset="0"/>
                <a:ea typeface="宋体" panose="02010600030101010101" pitchFamily="2" charset="-122"/>
                <a:cs typeface="Times New Roman" panose="02020603050405020304" pitchFamily="18" charset="0"/>
              </a:rPr>
              <a:t>天下无道</a:t>
            </a:r>
            <a:r>
              <a:rPr lang="en-US" altLang="zh-CN" b="1" u="wavy" dirty="0">
                <a:solidFill>
                  <a:srgbClr val="000000"/>
                </a:solidFill>
                <a:uFill>
                  <a:solidFill>
                    <a:srgbClr val="00AEEF"/>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wavy" dirty="0">
                <a:solidFill>
                  <a:srgbClr val="000000"/>
                </a:solidFill>
                <a:uFill>
                  <a:solidFill>
                    <a:srgbClr val="00AEEF"/>
                  </a:solidFill>
                </a:uFill>
                <a:latin typeface="Times New Roman" panose="02020603050405020304" pitchFamily="18" charset="0"/>
                <a:ea typeface="宋体" panose="02010600030101010101" pitchFamily="2" charset="-122"/>
                <a:cs typeface="Times New Roman" panose="02020603050405020304" pitchFamily="18" charset="0"/>
              </a:rPr>
              <a:t>的春秋末期，周朝的统治已经崩溃，诸侯争战不已，社会动荡不安。</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不仅周天子无法主持天下的礼乐征伐大事，就连一些诸侯国国君也不一定掌握大权，有实力的卿、大夫把持国政，甚至</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陪臣（</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卿、大夫的家臣</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）执国命</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。在乱世中，孔子提出了种种政治主张，希望改良政治：</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为政以德</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，反对攻伐，通过</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正名</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来调整统治阶级内部关系，缓和统治阶级与劳动人民之间的矛盾，建立起一个</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君君、臣臣、父父、子子</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的等级有序的理想社会。孔子这段与学生的对话就是在这样的背景下产生的</a:t>
            </a:r>
            <a:r>
              <a:rPr lang="zh-CN" altLang="zh-CN"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图片 2"/>
          <p:cNvPicPr>
            <a:picLocks noChangeAspect="1"/>
          </p:cNvPicPr>
          <p:nvPr/>
        </p:nvPicPr>
        <p:blipFill>
          <a:blip r:embed="rId2"/>
          <a:stretch>
            <a:fillRect/>
          </a:stretch>
        </p:blipFill>
        <p:spPr>
          <a:xfrm>
            <a:off x="3544647" y="774967"/>
            <a:ext cx="5101118" cy="595427"/>
          </a:xfrm>
          <a:prstGeom prst="rect">
            <a:avLst/>
          </a:prstGeom>
        </p:spPr>
      </p:pic>
      <p:pic>
        <p:nvPicPr>
          <p:cNvPr id="4" name="相关链接.eps" descr="id:2147489754;FounderCES"/>
          <p:cNvPicPr/>
          <p:nvPr/>
        </p:nvPicPr>
        <p:blipFill>
          <a:blip r:embed="rId3"/>
          <a:stretch>
            <a:fillRect/>
          </a:stretch>
        </p:blipFill>
        <p:spPr>
          <a:xfrm>
            <a:off x="406574" y="1484784"/>
            <a:ext cx="1967193" cy="379472"/>
          </a:xfrm>
          <a:prstGeom prst="rect">
            <a:avLst/>
          </a:prstGeom>
        </p:spPr>
      </p:pic>
      <p:grpSp>
        <p:nvGrpSpPr>
          <p:cNvPr id="8" name="组合 7"/>
          <p:cNvGrpSpPr/>
          <p:nvPr/>
        </p:nvGrpSpPr>
        <p:grpSpPr>
          <a:xfrm>
            <a:off x="406574" y="1988840"/>
            <a:ext cx="1459865" cy="461665"/>
            <a:chOff x="5365274" y="3198168"/>
            <a:chExt cx="1459865" cy="461665"/>
          </a:xfrm>
        </p:grpSpPr>
        <p:pic>
          <p:nvPicPr>
            <p:cNvPr id="5" name="BS23A.eps" descr="id:2147489761;FounderCES"/>
            <p:cNvPicPr/>
            <p:nvPr/>
          </p:nvPicPr>
          <p:blipFill>
            <a:blip r:embed="rId4"/>
            <a:stretch>
              <a:fillRect/>
            </a:stretch>
          </p:blipFill>
          <p:spPr>
            <a:xfrm>
              <a:off x="5365274" y="3213100"/>
              <a:ext cx="1459865" cy="431800"/>
            </a:xfrm>
            <a:prstGeom prst="rect">
              <a:avLst/>
            </a:prstGeom>
          </p:spPr>
        </p:pic>
        <p:sp>
          <p:nvSpPr>
            <p:cNvPr id="7" name="矩形 6"/>
            <p:cNvSpPr/>
            <p:nvPr/>
          </p:nvSpPr>
          <p:spPr>
            <a:xfrm>
              <a:off x="5383320" y="3198168"/>
              <a:ext cx="1422184" cy="461665"/>
            </a:xfrm>
            <a:prstGeom prst="rect">
              <a:avLst/>
            </a:prstGeom>
          </p:spPr>
          <p:txBody>
            <a:bodyPr wrap="none">
              <a:spAutoFit/>
            </a:bodyPr>
            <a:lstStyle/>
            <a:p>
              <a:r>
                <a:rPr lang="zh-CN" altLang="zh-CN" sz="2400">
                  <a:solidFill>
                    <a:srgbClr val="000000"/>
                  </a:solidFill>
                  <a:ea typeface="黑体" panose="02010609060101010101" pitchFamily="49" charset="-122"/>
                  <a:cs typeface="Times New Roman" panose="02020603050405020304" pitchFamily="18" charset="0"/>
                </a:rPr>
                <a:t>背景解读</a:t>
              </a:r>
              <a:endParaRPr lang="zh-CN" altLang="en-US"/>
            </a:p>
          </p:txBody>
        </p:sp>
      </p:grpSp>
    </p:spTree>
    <p:extLst>
      <p:ext uri="{BB962C8B-B14F-4D97-AF65-F5344CB8AC3E}">
        <p14:creationId xmlns:p14="http://schemas.microsoft.com/office/powerpoint/2010/main" val="232967588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1"/>
          <p:cNvSpPr txBox="1">
            <a:spLocks/>
          </p:cNvSpPr>
          <p:nvPr/>
        </p:nvSpPr>
        <p:spPr bwMode="auto">
          <a:xfrm>
            <a:off x="334566" y="1772816"/>
            <a:ext cx="11485848" cy="2238241"/>
          </a:xfrm>
          <a:prstGeom prst="rect">
            <a:avLst/>
          </a:prstGeom>
          <a:noFill/>
          <a:ln w="19050">
            <a:solidFill>
              <a:srgbClr val="EF412A"/>
            </a:solidFill>
            <a:prstDash val="sys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dist">
              <a:spcAft>
                <a:spcPts val="0"/>
              </a:spcAft>
            </a:pP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①</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a:t>
            </a:r>
            <a:r>
              <a:rPr lang="en-US" altLang="zh-CN" b="1"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悦</a:t>
            </a:r>
            <a:r>
              <a:rPr lang="en-US" altLang="zh-CN" b="1" dirty="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高兴。</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②</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他人有心</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予忖度</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cǔnduó</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之</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语出《诗经</a:t>
            </a:r>
            <a:r>
              <a:rPr lang="en-US" altLang="zh-CN"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小雅</a:t>
            </a:r>
            <a:r>
              <a:rPr lang="en-US" altLang="zh-CN"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zh-CN" altLang="zh-CN" b="1"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巧</a:t>
            </a:r>
            <a:endParaRPr lang="en-US" altLang="zh-CN" b="1"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algn="dist">
              <a:spcAft>
                <a:spcPts val="0"/>
              </a:spcAft>
            </a:pPr>
            <a:r>
              <a:rPr lang="zh-CN" altLang="zh-CN" b="1" spc="-1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言</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》。意思是别人有什么心思</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我能够揣测到。忖</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思量、揣度。度</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揣测、估量</a:t>
            </a:r>
            <a:r>
              <a:rPr lang="zh-CN" altLang="zh-CN" b="1" spc="-1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en-US" altLang="zh-CN" b="1" spc="-1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a:spcAft>
                <a:spcPts val="0"/>
              </a:spcAft>
            </a:pPr>
            <a:r>
              <a:rPr lang="en-US" altLang="zh-CN"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③</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夫子之谓也</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这话</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说的就是您</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这样的人</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啊。夫子</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古代对男子的尊称</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这里指孟子。</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④</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戚戚</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内心有所触动的样子。</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内容占位符 1"/>
          <p:cNvSpPr txBox="1">
            <a:spLocks/>
          </p:cNvSpPr>
          <p:nvPr/>
        </p:nvSpPr>
        <p:spPr bwMode="auto">
          <a:xfrm>
            <a:off x="360854" y="4221088"/>
            <a:ext cx="11485848"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US" altLang="zh-CN"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保民而王</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的中心论点，肯定齐宣王能够保民而王。</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图片 4"/>
          <p:cNvPicPr>
            <a:picLocks noChangeAspect="1"/>
          </p:cNvPicPr>
          <p:nvPr/>
        </p:nvPicPr>
        <p:blipFill>
          <a:blip r:embed="rId2"/>
          <a:stretch>
            <a:fillRect/>
          </a:stretch>
        </p:blipFill>
        <p:spPr>
          <a:xfrm>
            <a:off x="334566" y="4293096"/>
            <a:ext cx="1140341" cy="513780"/>
          </a:xfrm>
          <a:prstGeom prst="rect">
            <a:avLst/>
          </a:prstGeom>
        </p:spPr>
      </p:pic>
    </p:spTree>
    <p:extLst>
      <p:ext uri="{BB962C8B-B14F-4D97-AF65-F5344CB8AC3E}">
        <p14:creationId xmlns:p14="http://schemas.microsoft.com/office/powerpoint/2010/main" val="172329836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 name="内容占位符 1"/>
              <p:cNvSpPr txBox="1">
                <a:spLocks/>
              </p:cNvSpPr>
              <p:nvPr/>
            </p:nvSpPr>
            <p:spPr bwMode="auto">
              <a:xfrm>
                <a:off x="334566" y="786586"/>
                <a:ext cx="11485848" cy="4650697"/>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dist">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曰：　　</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有复</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①</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于王者 曰：</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吾　力足以举 百</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indent="619125" algn="dist">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有人向大王禀报说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我的力气足以举起三千</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钧</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②</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而不足以举　一 　羽；明</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③</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足以 察　　　秋毫</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斤</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的东西</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却不足以举起一根羽毛</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视力足以看清鸟兽秋天所生的</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之　　末</a:t>
                </a:r>
                <a:r>
                  <a:rPr lang="en-US" altLang="zh-CN" b="1" u="sng" baseline="30000"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④</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，而不见舆　　薪</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⑤</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则王 许</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⑥</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之乎？</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en-US" altLang="zh-CN" b="1" u="sng" baseline="30000" dirty="0" smtClean="0">
                    <a:solidFill>
                      <a:srgbClr val="D73100"/>
                    </a:solidFill>
                    <a:uFill>
                      <a:solidFill>
                        <a:srgbClr val="000000"/>
                      </a:solidFill>
                    </a:uFill>
                    <a:latin typeface="MS Mincho"/>
                    <a:ea typeface="宋体" panose="02010600030101010101" pitchFamily="2" charset="-122"/>
                    <a:cs typeface="Times New Roman" panose="02020603050405020304" pitchFamily="18" charset="0"/>
                  </a:rPr>
                  <a:t>❾</a:t>
                </a:r>
                <a:endParaRPr lang="en-US" altLang="zh-CN" sz="105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细毛的尖端</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却看不到整车的柴火。</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那么大王相信这些话吗</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smtClean="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xmlns="">
          <p:sp>
            <p:nvSpPr>
              <p:cNvPr id="7" name="内容占位符 1"/>
              <p:cNvSpPr txBox="1">
                <a:spLocks noRot="1" noChangeAspect="1" noMove="1" noResize="1" noEditPoints="1" noAdjustHandles="1" noChangeArrowheads="1" noChangeShapeType="1" noTextEdit="1"/>
              </p:cNvSpPr>
              <p:nvPr/>
            </p:nvSpPr>
            <p:spPr bwMode="auto">
              <a:xfrm>
                <a:off x="334566" y="786586"/>
                <a:ext cx="11485848" cy="4650697"/>
              </a:xfrm>
              <a:prstGeom prst="rect">
                <a:avLst/>
              </a:prstGeom>
              <a:blipFill>
                <a:blip r:embed="rId2"/>
                <a:stretch>
                  <a:fillRect l="-849" r="-796" b="-131"/>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3" name="内容占位符 1"/>
          <p:cNvSpPr txBox="1">
            <a:spLocks/>
          </p:cNvSpPr>
          <p:nvPr/>
        </p:nvSpPr>
        <p:spPr bwMode="auto">
          <a:xfrm>
            <a:off x="334566" y="5323090"/>
            <a:ext cx="11485848" cy="1130246"/>
          </a:xfrm>
          <a:prstGeom prst="rect">
            <a:avLst/>
          </a:prstGeom>
          <a:noFill/>
          <a:ln w="19050">
            <a:solidFill>
              <a:srgbClr val="EF412A"/>
            </a:solidFill>
            <a:prstDash val="sys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①</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复</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禀报。</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②</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钧</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古代重量单位</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三十斤为一钧。</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③</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视力。</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④</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秋毫之末</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鸟兽秋天所生的细毛的尖端。</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⑤</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舆薪</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整车的柴火。</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⑥</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许</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相信。</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1976142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334566" y="1628800"/>
            <a:ext cx="11593288" cy="3096344"/>
          </a:xfrm>
          <a:prstGeom prst="rect">
            <a:avLst/>
          </a:prstGeom>
        </p:spPr>
      </p:pic>
      <p:sp>
        <p:nvSpPr>
          <p:cNvPr id="5" name="内容占位符 2"/>
          <p:cNvSpPr txBox="1">
            <a:spLocks/>
          </p:cNvSpPr>
          <p:nvPr/>
        </p:nvSpPr>
        <p:spPr bwMode="auto">
          <a:xfrm>
            <a:off x="360854" y="2132856"/>
            <a:ext cx="11485848" cy="2238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dirty="0">
                <a:solidFill>
                  <a:srgbClr val="D73100"/>
                </a:solidFill>
                <a:latin typeface="MS Mincho"/>
                <a:ea typeface="宋体" panose="02010600030101010101" pitchFamily="2" charset="-122"/>
                <a:cs typeface="Times New Roman" panose="02020603050405020304" pitchFamily="18" charset="0"/>
              </a:rPr>
              <a:t>❾</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这段对话不仅体现了齐宣王对孟子智慧的认可，更展现了孟子的仁政思想对齐宣王内心的深刻触动。</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此心之所以合于王者，何也？</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是齐宣王对孟子观点与自己内心契合的进一步追问。他试图理解这种契</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合的根源和内在逻辑，以便更好地将孟子的思想融入自己的治国实践中。</a:t>
            </a:r>
            <a:endParaRPr lang="zh-CN" altLang="zh-CN" spc="-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clrChange>
              <a:clrFrom>
                <a:srgbClr val="FEF2E3"/>
              </a:clrFrom>
              <a:clrTo>
                <a:srgbClr val="FEF2E3">
                  <a:alpha val="0"/>
                </a:srgbClr>
              </a:clrTo>
            </a:clrChange>
          </a:blip>
          <a:stretch>
            <a:fillRect/>
          </a:stretch>
        </p:blipFill>
        <p:spPr>
          <a:xfrm>
            <a:off x="5591150" y="1628800"/>
            <a:ext cx="981752" cy="550739"/>
          </a:xfrm>
          <a:prstGeom prst="rect">
            <a:avLst/>
          </a:prstGeom>
        </p:spPr>
      </p:pic>
    </p:spTree>
    <p:extLst>
      <p:ext uri="{BB962C8B-B14F-4D97-AF65-F5344CB8AC3E}">
        <p14:creationId xmlns:p14="http://schemas.microsoft.com/office/powerpoint/2010/main" val="223675768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 name="内容占位符 1"/>
              <p:cNvSpPr txBox="1">
                <a:spLocks/>
              </p:cNvSpPr>
              <p:nvPr/>
            </p:nvSpPr>
            <p:spPr bwMode="auto">
              <a:xfrm>
                <a:off x="334566" y="1113389"/>
                <a:ext cx="11485848" cy="3827779"/>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zh-CN" altLang="zh-CN"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曰：</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否。</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齐宣王</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不相信。</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今　　　　恩　足以 及禽兽，而 功 不至于百</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indent="619125" algn="dist">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您的</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恩德足以推及禽兽</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而功效达不到百姓身</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姓者，独</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①</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何与？然则　一 羽之 不 举，为不用 力　焉；</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却是为什么呢</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这样看来</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举不起一根羽毛</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是不用力气的缘故</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xmlns="">
          <p:sp>
            <p:nvSpPr>
              <p:cNvPr id="7" name="内容占位符 1"/>
              <p:cNvSpPr txBox="1">
                <a:spLocks noRot="1" noChangeAspect="1" noMove="1" noResize="1" noEditPoints="1" noAdjustHandles="1" noChangeArrowheads="1" noChangeShapeType="1" noTextEdit="1"/>
              </p:cNvSpPr>
              <p:nvPr/>
            </p:nvSpPr>
            <p:spPr bwMode="auto">
              <a:xfrm>
                <a:off x="334566" y="1113389"/>
                <a:ext cx="11485848" cy="3827779"/>
              </a:xfrm>
              <a:prstGeom prst="rect">
                <a:avLst/>
              </a:prstGeom>
              <a:blipFill>
                <a:blip r:embed="rId2"/>
                <a:stretch>
                  <a:fillRect l="-849" r="-796" b="-318"/>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252033489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7" name="内容占位符 1"/>
              <p:cNvSpPr txBox="1">
                <a:spLocks/>
              </p:cNvSpPr>
              <p:nvPr/>
            </p:nvSpPr>
            <p:spPr bwMode="auto">
              <a:xfrm>
                <a:off x="334566" y="786586"/>
                <a:ext cx="11485848" cy="4004366"/>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dist">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舆薪 之　不 见，为不用 明　焉；百姓之不见保</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②</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，为不</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不见整车的柴火</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是不用视力的缘故</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百姓没有受到爱护</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是不肯布</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用 恩　　 焉。 故　 王　　之　不　　　王，不为也，非不</a:t>
                </a:r>
                <a:endParaRPr lang="zh-CN" altLang="zh-CN" sz="105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施恩德的缘故。所以</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大王不能行王道以统一天下</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是不肯做</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不是做</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能</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也。</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m:rPr>
                            <m:nor/>
                          </m:rPr>
                          <a:rPr lang="en-US" altLang="zh-CN" b="1" u="sng">
                            <a:solidFill>
                              <a:srgbClr val="000000"/>
                            </a:solidFill>
                            <a:uFill>
                              <a:solidFill>
                                <a:srgbClr val="000000"/>
                              </a:solidFill>
                            </a:uFill>
                            <a:latin typeface="+mj-ea"/>
                            <a:ea typeface="+mj-ea"/>
                            <a:cs typeface="Times New Roman" panose="02020603050405020304" pitchFamily="18" charset="0"/>
                          </a:rPr>
                          <m:t>”</m:t>
                        </m:r>
                      </m:e>
                      <m:sup>
                        <m:r>
                          <m:rPr>
                            <m:nor/>
                          </m:rPr>
                          <a:rPr lang="en-US" altLang="zh-CN" b="1" u="sng" smtClean="0">
                            <a:solidFill>
                              <a:srgbClr val="FF0000"/>
                            </a:solidFill>
                            <a:uFill>
                              <a:solidFill>
                                <a:srgbClr val="000000"/>
                              </a:solidFill>
                            </a:uFill>
                            <a:latin typeface="Cambria Math" panose="02040503050406030204" pitchFamily="18" charset="0"/>
                            <a:ea typeface="宋体" panose="02010600030101010101" pitchFamily="2" charset="-122"/>
                            <a:cs typeface="Cambria Math" panose="02040503050406030204" pitchFamily="18" charset="0"/>
                          </a:rPr>
                          <m:t>❿</m:t>
                        </m:r>
                      </m:sup>
                    </m:sSup>
                  </m:oMath>
                </a14:m>
                <a:endParaRPr lang="en-US"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Cambria Math" panose="02040503050406030204" pitchFamily="18" charset="0"/>
                </a:endParaRPr>
              </a:p>
              <a:p>
                <a:pPr>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不到。</a:t>
                </a:r>
                <a:r>
                  <a:rPr lang="en-US" altLang="zh-CN" b="1" dirty="0" smtClean="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7" name="内容占位符 1"/>
              <p:cNvSpPr txBox="1">
                <a:spLocks noRot="1" noChangeAspect="1" noMove="1" noResize="1" noEditPoints="1" noAdjustHandles="1" noChangeArrowheads="1" noChangeShapeType="1" noTextEdit="1"/>
              </p:cNvSpPr>
              <p:nvPr/>
            </p:nvSpPr>
            <p:spPr bwMode="auto">
              <a:xfrm>
                <a:off x="334566" y="786586"/>
                <a:ext cx="11485848" cy="4004366"/>
              </a:xfrm>
              <a:prstGeom prst="rect">
                <a:avLst/>
              </a:prstGeom>
              <a:blipFill>
                <a:blip r:embed="rId2"/>
                <a:stretch>
                  <a:fillRect l="-849" r="-796" b="-304"/>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3" name="内容占位符 1"/>
          <p:cNvSpPr txBox="1">
            <a:spLocks/>
          </p:cNvSpPr>
          <p:nvPr/>
        </p:nvSpPr>
        <p:spPr bwMode="auto">
          <a:xfrm>
            <a:off x="334566" y="4869160"/>
            <a:ext cx="11485848" cy="576248"/>
          </a:xfrm>
          <a:prstGeom prst="rect">
            <a:avLst/>
          </a:prstGeom>
          <a:noFill/>
          <a:ln w="19050">
            <a:solidFill>
              <a:srgbClr val="EF412A"/>
            </a:solidFill>
            <a:prstDash val="sys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①</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独</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偏偏</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却。</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②</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不见保</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没有受到爱护。见</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表示被动。</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2925396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334566" y="1628800"/>
            <a:ext cx="11593288" cy="1800200"/>
          </a:xfrm>
          <a:prstGeom prst="rect">
            <a:avLst/>
          </a:prstGeom>
        </p:spPr>
      </p:pic>
      <p:sp>
        <p:nvSpPr>
          <p:cNvPr id="5" name="内容占位符 2"/>
          <p:cNvSpPr txBox="1">
            <a:spLocks/>
          </p:cNvSpPr>
          <p:nvPr/>
        </p:nvSpPr>
        <p:spPr bwMode="auto">
          <a:xfrm>
            <a:off x="360854" y="2132856"/>
            <a:ext cx="11485848"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巧妙提出</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百钧</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舆薪</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等比喻，对齐宣王的</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畏难</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心理进行</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开导，并指明方向，正面引出</a:t>
            </a:r>
            <a:r>
              <a:rPr lang="en-US" altLang="zh-CN" b="1" spc="-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王之不王，不为也，非不能也</a:t>
            </a:r>
            <a:r>
              <a:rPr lang="en-US" altLang="zh-CN" b="1" spc="-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的结论。</a:t>
            </a:r>
            <a:endParaRPr lang="zh-CN" altLang="zh-CN" spc="-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clrChange>
              <a:clrFrom>
                <a:srgbClr val="FEF2E3"/>
              </a:clrFrom>
              <a:clrTo>
                <a:srgbClr val="FEF2E3">
                  <a:alpha val="0"/>
                </a:srgbClr>
              </a:clrTo>
            </a:clrChange>
          </a:blip>
          <a:stretch>
            <a:fillRect/>
          </a:stretch>
        </p:blipFill>
        <p:spPr>
          <a:xfrm>
            <a:off x="5591150" y="1628800"/>
            <a:ext cx="981752" cy="550739"/>
          </a:xfrm>
          <a:prstGeom prst="rect">
            <a:avLst/>
          </a:prstGeom>
        </p:spPr>
      </p:pic>
      <p:pic>
        <p:nvPicPr>
          <p:cNvPr id="8" name="图片 7"/>
          <p:cNvPicPr/>
          <p:nvPr/>
        </p:nvPicPr>
        <p:blipFill>
          <a:blip r:embed="rId4">
            <a:clrChange>
              <a:clrFrom>
                <a:srgbClr val="F8FFFA"/>
              </a:clrFrom>
              <a:clrTo>
                <a:srgbClr val="F8FFFA">
                  <a:alpha val="0"/>
                </a:srgbClr>
              </a:clrTo>
            </a:clrChange>
          </a:blip>
          <a:stretch>
            <a:fillRect/>
          </a:stretch>
        </p:blipFill>
        <p:spPr>
          <a:xfrm>
            <a:off x="748508" y="2330774"/>
            <a:ext cx="291907" cy="291907"/>
          </a:xfrm>
          <a:prstGeom prst="rect">
            <a:avLst/>
          </a:prstGeom>
        </p:spPr>
      </p:pic>
    </p:spTree>
    <p:extLst>
      <p:ext uri="{BB962C8B-B14F-4D97-AF65-F5344CB8AC3E}">
        <p14:creationId xmlns:p14="http://schemas.microsoft.com/office/powerpoint/2010/main" val="147953083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 name="内容占位符 1"/>
              <p:cNvSpPr txBox="1">
                <a:spLocks/>
              </p:cNvSpPr>
              <p:nvPr/>
            </p:nvSpPr>
            <p:spPr bwMode="auto">
              <a:xfrm>
                <a:off x="334566" y="1412776"/>
                <a:ext cx="11485848" cy="1367875"/>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US"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曰：</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不为者与不能者之形</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①</m:t>
                            </m:r>
                          </m:sup>
                        </m:sSup>
                      </m:e>
                      <m:sup>
                        <m:r>
                          <a:rPr lang="en-US" altLang="zh-CN" b="1" i="1" u="sng" smtClean="0">
                            <a:solidFill>
                              <a:srgbClr val="000000"/>
                            </a:solidFill>
                            <a:uFill>
                              <a:solidFill>
                                <a:srgbClr val="000000"/>
                              </a:solidFill>
                            </a:uFill>
                            <a:latin typeface="Cambria Math" panose="02040503050406030204" pitchFamily="18" charset="0"/>
                            <a:ea typeface="宋体" panose="02010600030101010101" pitchFamily="2" charset="-122"/>
                            <a:cs typeface="宋体" panose="02010600030101010101" pitchFamily="2" charset="-122"/>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何以异</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②</m:t>
                            </m:r>
                          </m:sup>
                        </m:sSup>
                      </m:e>
                      <m:sup>
                        <m:r>
                          <a:rPr lang="en-US" altLang="zh-CN" b="1" i="1" u="sng" smtClean="0">
                            <a:solidFill>
                              <a:srgbClr val="000000"/>
                            </a:solidFill>
                            <a:uFill>
                              <a:solidFill>
                                <a:srgbClr val="000000"/>
                              </a:solidFill>
                            </a:uFill>
                            <a:latin typeface="Cambria Math" panose="02040503050406030204" pitchFamily="18" charset="0"/>
                            <a:ea typeface="宋体" panose="02010600030101010101" pitchFamily="2" charset="-122"/>
                            <a:cs typeface="宋体" panose="02010600030101010101" pitchFamily="2" charset="-122"/>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齐宣王</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不肯做与做不到的表现怎么区分</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xmlns="">
          <p:sp>
            <p:nvSpPr>
              <p:cNvPr id="7" name="内容占位符 1"/>
              <p:cNvSpPr txBox="1">
                <a:spLocks noRot="1" noChangeAspect="1" noMove="1" noResize="1" noEditPoints="1" noAdjustHandles="1" noChangeArrowheads="1" noChangeShapeType="1" noTextEdit="1"/>
              </p:cNvSpPr>
              <p:nvPr/>
            </p:nvSpPr>
            <p:spPr bwMode="auto">
              <a:xfrm>
                <a:off x="334566" y="1412776"/>
                <a:ext cx="11485848" cy="1367875"/>
              </a:xfrm>
              <a:prstGeom prst="rect">
                <a:avLst/>
              </a:prstGeom>
              <a:blipFill>
                <a:blip r:embed="rId2"/>
                <a:stretch>
                  <a:fillRect l="-849" b="-3125"/>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3" name="内容占位符 1"/>
          <p:cNvSpPr txBox="1">
            <a:spLocks/>
          </p:cNvSpPr>
          <p:nvPr/>
        </p:nvSpPr>
        <p:spPr bwMode="auto">
          <a:xfrm>
            <a:off x="334566" y="2831054"/>
            <a:ext cx="11485848" cy="576248"/>
          </a:xfrm>
          <a:prstGeom prst="rect">
            <a:avLst/>
          </a:prstGeom>
          <a:noFill/>
          <a:ln w="19050">
            <a:solidFill>
              <a:srgbClr val="EF412A"/>
            </a:solidFill>
            <a:prstDash val="sys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①</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a:t>
            </a:r>
            <a:r>
              <a:rPr lang="en-US" altLang="zh-CN"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②</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何以异</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怎么区分</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何以</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怎么、用什么。</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0829314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7" name="内容占位符 1"/>
              <p:cNvSpPr txBox="1">
                <a:spLocks/>
              </p:cNvSpPr>
              <p:nvPr/>
            </p:nvSpPr>
            <p:spPr bwMode="auto">
              <a:xfrm>
                <a:off x="334566" y="733489"/>
                <a:ext cx="11485848" cy="5350054"/>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dist">
                  <a:lnSpc>
                    <a:spcPct val="130000"/>
                  </a:lnSpc>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曰：</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挟太山以超北海</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①</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，语</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②</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人曰：</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我不能。</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是</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a:lnSpc>
                    <a:spcPct val="130000"/>
                  </a:lnSpc>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挟着泰山跃过北海</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告诉别人说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我做不到。</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这确</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a:lnSpc>
                    <a:spcPct val="130000"/>
                  </a:lnSpc>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诚 不能也。为长者折枝</a:t>
                </a:r>
                <a:r>
                  <a:rPr lang="en-US" altLang="zh-CN" b="1" u="sng" baseline="30000"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③</a:t>
                </a: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，语人曰：</a:t>
                </a:r>
                <a:r>
                  <a:rPr lang="en-US" altLang="zh-CN" b="1" u="sng"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我不能。</a:t>
                </a:r>
                <a:r>
                  <a:rPr lang="en-US" altLang="zh-CN" b="1" u="sng"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是不为</a:t>
                </a:r>
                <a:endParaRPr lang="zh-CN" altLang="zh-CN" sz="105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a:lnSpc>
                    <a:spcPct val="130000"/>
                  </a:lnSpc>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实是做不到。为长者按摩肢体</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告诉别人说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我做不到。</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这是不肯做</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a:lnSpc>
                    <a:spcPct val="130000"/>
                  </a:lnSpc>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也</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，非不能也</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m:t>
                        </m:r>
                      </m:e>
                      <m:sup>
                        <m:r>
                          <m:rPr>
                            <m:nor/>
                          </m:rPr>
                          <a:rPr lang="en-US" altLang="zh-CN" b="1" u="sng" smtClean="0">
                            <a:solidFill>
                              <a:srgbClr val="FF0000"/>
                            </a:solidFill>
                            <a:uFill>
                              <a:solidFill>
                                <a:srgbClr val="000000"/>
                              </a:solidFill>
                            </a:uFill>
                            <a:latin typeface="Cambria Math" panose="02040503050406030204" pitchFamily="18" charset="0"/>
                            <a:ea typeface="宋体" panose="02010600030101010101" pitchFamily="2" charset="-122"/>
                            <a:cs typeface="Cambria Math" panose="02040503050406030204" pitchFamily="18" charset="0"/>
                          </a:rPr>
                          <m:t>⓫</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故　王　之　不　王，非 挟 太山以超北</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a:lnSpc>
                    <a:spcPct val="130000"/>
                  </a:lnSpc>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不是做不到。所以大王不能行王道以统一天下</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不是挟着泰山跃过北</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a:lnSpc>
                    <a:spcPct val="130000"/>
                  </a:lnSpc>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海之类　也； 王　之　不　　　 王，是折　枝之类 也。 老</a:t>
                </a:r>
                <a:endParaRPr lang="zh-CN" altLang="zh-CN" sz="105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a:lnSpc>
                    <a:spcPct val="130000"/>
                  </a:lnSpc>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海一类的事</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大王不能行王道以统一天下</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是按摩肢体一类的事。敬</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a:lnSpc>
                    <a:spcPct val="130000"/>
                  </a:lnSpc>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吾　 老，以　 及　　　　人　之老； 幼　 吾　 幼，</a:t>
                </a:r>
                <a:endParaRPr lang="zh-CN" altLang="zh-CN" sz="105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a:lnSpc>
                    <a:spcPct val="130000"/>
                  </a:lnSpc>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爱自家的老人</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从而推广到</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敬爱</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别人家的老人</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爱护自家的小孩</a:t>
                </a:r>
                <a:r>
                  <a:rPr lang="zh-CN" altLang="zh-CN"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7" name="内容占位符 1"/>
              <p:cNvSpPr txBox="1">
                <a:spLocks noRot="1" noChangeAspect="1" noMove="1" noResize="1" noEditPoints="1" noAdjustHandles="1" noChangeArrowheads="1" noChangeShapeType="1" noTextEdit="1"/>
              </p:cNvSpPr>
              <p:nvPr/>
            </p:nvSpPr>
            <p:spPr bwMode="auto">
              <a:xfrm>
                <a:off x="334566" y="733489"/>
                <a:ext cx="11485848" cy="5350054"/>
              </a:xfrm>
              <a:prstGeom prst="rect">
                <a:avLst/>
              </a:prstGeom>
              <a:blipFill>
                <a:blip r:embed="rId2"/>
                <a:stretch>
                  <a:fillRect l="-849" r="-796" b="-125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379841184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7" name="内容占位符 1"/>
              <p:cNvSpPr txBox="1">
                <a:spLocks/>
              </p:cNvSpPr>
              <p:nvPr/>
            </p:nvSpPr>
            <p:spPr bwMode="auto">
              <a:xfrm>
                <a:off x="334566" y="716971"/>
                <a:ext cx="11485848" cy="5758692"/>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dist">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以　及　　　人　之 幼</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④</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天下 可运　　 于 </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从而推广到</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爱护</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别人家的小孩</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这样去做</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天下可以在手掌上转</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掌</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⑤</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m:t>
                        </m:r>
                      </m:e>
                      <m:sup>
                        <m:r>
                          <m:rPr>
                            <m:nor/>
                          </m:rPr>
                          <a:rPr lang="en-US" altLang="zh-CN" b="1" u="sng" smtClean="0">
                            <a:solidFill>
                              <a:srgbClr val="FF0000"/>
                            </a:solidFill>
                            <a:uFill>
                              <a:solidFill>
                                <a:srgbClr val="000000"/>
                              </a:solidFill>
                            </a:uFill>
                            <a:latin typeface="Cambria Math" panose="02040503050406030204" pitchFamily="18" charset="0"/>
                            <a:ea typeface="宋体" panose="02010600030101010101" pitchFamily="2" charset="-122"/>
                            <a:cs typeface="Cambria Math" panose="02040503050406030204" pitchFamily="18" charset="0"/>
                          </a:rPr>
                          <m:t>⓬</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《诗》云：</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刑 于 寡妻，至 于兄弟， 以御于家</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动。《诗经》说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给自己的妻子做榜样</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推广到兄弟</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进而治理好家和</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邦</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⑥</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言 举　斯　 心　加 诸 彼而已。　故　推　恩 足以</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这是说拿这样的心思施加到别人身上罢了。所以</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推广恩德足以</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保四海，不 推　恩　 无　以　保 妻　子。　　　　古之人 </a:t>
                </a:r>
                <a:endParaRPr lang="zh-CN" altLang="zh-CN" sz="105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安定天下</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不推广恩德就没有用来安抚妻子儿女的</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方法</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。古代</a:t>
                </a:r>
                <a:r>
                  <a:rPr lang="zh-CN" altLang="zh-CN"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圣人</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7" name="内容占位符 1"/>
              <p:cNvSpPr txBox="1">
                <a:spLocks noRot="1" noChangeAspect="1" noMove="1" noResize="1" noEditPoints="1" noAdjustHandles="1" noChangeArrowheads="1" noChangeShapeType="1" noTextEdit="1"/>
              </p:cNvSpPr>
              <p:nvPr/>
            </p:nvSpPr>
            <p:spPr bwMode="auto">
              <a:xfrm>
                <a:off x="334566" y="716971"/>
                <a:ext cx="11485848" cy="5758692"/>
              </a:xfrm>
              <a:prstGeom prst="rect">
                <a:avLst/>
              </a:prstGeom>
              <a:blipFill>
                <a:blip r:embed="rId2"/>
                <a:stretch>
                  <a:fillRect l="-849" r="-79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247535790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7" name="内容占位符 1"/>
              <p:cNvSpPr txBox="1">
                <a:spLocks/>
              </p:cNvSpPr>
              <p:nvPr/>
            </p:nvSpPr>
            <p:spPr bwMode="auto">
              <a:xfrm>
                <a:off x="334566" y="838714"/>
                <a:ext cx="11485848" cy="5110566"/>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dist">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所以 大 过 人　者，无他焉，善推　 其 所为而已矣。 今</a:t>
                </a:r>
                <a:endParaRPr lang="zh-CN" altLang="zh-CN" sz="105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大大超过别人的原因</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没有别的</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善于推及他们的好行为罢了。如今</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恩足以及禽兽，而 功 不至于百姓者，独　何 与？</a:t>
                </a:r>
                <a:endParaRPr lang="zh-CN" altLang="zh-CN" sz="105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您的</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恩德足以推及禽兽</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而功效达不到百姓身上</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却是为什么呢</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a:spcAft>
                    <a:spcPts val="0"/>
                  </a:spcAft>
                </a:pPr>
                <a:r>
                  <a:rPr lang="en-US"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权</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⑦</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，然后知轻重； 度</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⑧</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，然后 知 长短。 物 皆　然，　心</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称量了</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才能知道轻重</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丈量了</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才能知道长短。事物都是如此</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人心</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pPr>
                <a:r>
                  <a:rPr lang="en-US"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为甚</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m:t>
                        </m:r>
                      </m:e>
                      <m:sup>
                        <m:r>
                          <m:rPr>
                            <m:nor/>
                          </m:rPr>
                          <a:rPr lang="en-US" altLang="zh-CN" b="1" u="sng" smtClean="0">
                            <a:solidFill>
                              <a:srgbClr val="FF0000"/>
                            </a:solidFill>
                            <a:uFill>
                              <a:solidFill>
                                <a:srgbClr val="000000"/>
                              </a:solidFill>
                            </a:uFill>
                            <a:latin typeface="Cambria Math" panose="02040503050406030204" pitchFamily="18" charset="0"/>
                            <a:ea typeface="宋体" panose="02010600030101010101" pitchFamily="2" charset="-122"/>
                            <a:cs typeface="Cambria Math" panose="02040503050406030204" pitchFamily="18" charset="0"/>
                          </a:rPr>
                          <m:t>⓭</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王　请 度之</a:t>
                </a: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105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更是这样。请大王考虑一下吧</a:t>
                </a:r>
                <a:r>
                  <a:rPr lang="zh-CN" altLang="zh-CN"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7" name="内容占位符 1"/>
              <p:cNvSpPr txBox="1">
                <a:spLocks noRot="1" noChangeAspect="1" noMove="1" noResize="1" noEditPoints="1" noAdjustHandles="1" noChangeArrowheads="1" noChangeShapeType="1" noTextEdit="1"/>
              </p:cNvSpPr>
              <p:nvPr/>
            </p:nvSpPr>
            <p:spPr bwMode="auto">
              <a:xfrm>
                <a:off x="334566" y="838714"/>
                <a:ext cx="11485848" cy="5110566"/>
              </a:xfrm>
              <a:prstGeom prst="rect">
                <a:avLst/>
              </a:prstGeom>
              <a:blipFill>
                <a:blip r:embed="rId2"/>
                <a:stretch>
                  <a:fillRect l="-849" r="-796" b="-11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26502325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1208941"/>
            <a:ext cx="11485848" cy="4524315"/>
          </a:xfrm>
        </p:spPr>
        <p:txBody>
          <a:bodyPr/>
          <a:lstStyle/>
          <a:p>
            <a:pPr algn="ctr" hangingPunct="0">
              <a:spcAft>
                <a:spcPts val="0"/>
              </a:spcAft>
            </a:pPr>
            <a:r>
              <a:rPr lang="zh-CN" altLang="zh-CN" b="1">
                <a:solidFill>
                  <a:srgbClr val="F58A00"/>
                </a:solidFill>
                <a:latin typeface="Times New Roman" panose="02020603050405020304" pitchFamily="18" charset="0"/>
                <a:ea typeface="宋体" panose="02010600030101010101" pitchFamily="2" charset="-122"/>
                <a:cs typeface="Times New Roman" panose="02020603050405020304" pitchFamily="18" charset="0"/>
              </a:rPr>
              <a:t>《齐桓晋文之事》</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en-US" altLang="zh-CN" b="1" smtClean="0">
                <a:solidFill>
                  <a:srgbClr val="000000"/>
                </a:solidFill>
                <a:uFill>
                  <a:solidFill>
                    <a:srgbClr val="00B0F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wavy" smtClean="0">
                <a:solidFill>
                  <a:srgbClr val="000000"/>
                </a:solidFill>
                <a:uFill>
                  <a:solidFill>
                    <a:srgbClr val="00B0F0"/>
                  </a:solidFill>
                </a:uFill>
                <a:latin typeface="Times New Roman" panose="02020603050405020304" pitchFamily="18" charset="0"/>
                <a:ea typeface="宋体" panose="02010600030101010101" pitchFamily="2" charset="-122"/>
                <a:cs typeface="Times New Roman" panose="02020603050405020304" pitchFamily="18" charset="0"/>
              </a:rPr>
              <a:t>战国</a:t>
            </a:r>
            <a:r>
              <a:rPr lang="zh-CN" altLang="zh-CN" b="1" u="wavy">
                <a:solidFill>
                  <a:srgbClr val="000000"/>
                </a:solidFill>
                <a:uFill>
                  <a:solidFill>
                    <a:srgbClr val="00B0F0"/>
                  </a:solidFill>
                </a:uFill>
                <a:latin typeface="Times New Roman" panose="02020603050405020304" pitchFamily="18" charset="0"/>
                <a:ea typeface="宋体" panose="02010600030101010101" pitchFamily="2" charset="-122"/>
                <a:cs typeface="Times New Roman" panose="02020603050405020304" pitchFamily="18" charset="0"/>
              </a:rPr>
              <a:t>时期，列强纷争，战争频发，各诸侯国国君都在野心勃勃地谋求</a:t>
            </a:r>
            <a:r>
              <a:rPr lang="en-US" altLang="zh-CN" b="1" u="wavy">
                <a:solidFill>
                  <a:srgbClr val="000000"/>
                </a:solidFill>
                <a:uFill>
                  <a:solidFill>
                    <a:srgbClr val="00B0F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wavy">
                <a:solidFill>
                  <a:srgbClr val="000000"/>
                </a:solidFill>
                <a:uFill>
                  <a:solidFill>
                    <a:srgbClr val="00B0F0"/>
                  </a:solidFill>
                </a:uFill>
                <a:latin typeface="Times New Roman" panose="02020603050405020304" pitchFamily="18" charset="0"/>
                <a:ea typeface="宋体" panose="02010600030101010101" pitchFamily="2" charset="-122"/>
                <a:cs typeface="Times New Roman" panose="02020603050405020304" pitchFamily="18" charset="0"/>
              </a:rPr>
              <a:t>莅中国而抚四夷</a:t>
            </a:r>
            <a:r>
              <a:rPr lang="en-US" altLang="zh-CN" b="1" u="wavy">
                <a:solidFill>
                  <a:srgbClr val="000000"/>
                </a:solidFill>
                <a:uFill>
                  <a:solidFill>
                    <a:srgbClr val="00B0F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wavy">
                <a:solidFill>
                  <a:srgbClr val="000000"/>
                </a:solidFill>
                <a:uFill>
                  <a:solidFill>
                    <a:srgbClr val="00B0F0"/>
                  </a:solidFill>
                </a:uFill>
                <a:latin typeface="Times New Roman" panose="02020603050405020304" pitchFamily="18" charset="0"/>
                <a:ea typeface="宋体" panose="02010600030101010101" pitchFamily="2" charset="-122"/>
                <a:cs typeface="Times New Roman" panose="02020603050405020304" pitchFamily="18" charset="0"/>
              </a:rPr>
              <a:t>的霸主地位。</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对外连年征战，对内盘剥百姓，于是就出现了</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争地以战，杀人盈野；争城以战，杀人盈城</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惨烈局面，致使百姓生活贫苦。而齐国在东方诸侯国中号称强国，齐宣王子承父业，野心勃勃，在稷下广置学宫，招揽学士，任其讲学议论。孟子这时也以客卿的身份在齐宣王身边供职。在一次齐宣王询问有关齐桓晋文称霸之事时，孟子针对当时的社会现实，提出了</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发政施仁</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、改革政治、实行</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王道</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的主张，因此有了这篇文章</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4840114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1"/>
          <p:cNvSpPr txBox="1">
            <a:spLocks/>
          </p:cNvSpPr>
          <p:nvPr/>
        </p:nvSpPr>
        <p:spPr bwMode="auto">
          <a:xfrm>
            <a:off x="334566" y="836712"/>
            <a:ext cx="11485848" cy="5562228"/>
          </a:xfrm>
          <a:prstGeom prst="rect">
            <a:avLst/>
          </a:prstGeom>
          <a:noFill/>
          <a:ln w="19050">
            <a:solidFill>
              <a:srgbClr val="EF412A"/>
            </a:solidFill>
            <a:prstDash val="sys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①</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挟</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xié</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太山以超北海</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挟着泰山跃过北海。太山</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即泰山。北海</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指齐国北边的渤海。</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②</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语</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yù</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告诉。</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③</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折枝</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按摩肢体。枝</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a:t>
            </a:r>
            <a:r>
              <a:rPr lang="en-US" altLang="zh-CN"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肢</a:t>
            </a:r>
            <a:r>
              <a:rPr lang="en-US" altLang="zh-CN"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肢体。一说</a:t>
            </a:r>
            <a:r>
              <a:rPr lang="en-US" altLang="zh-CN"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折枝</a:t>
            </a:r>
            <a:r>
              <a:rPr lang="en-US" altLang="zh-CN"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指弯腰行礼。另一说</a:t>
            </a:r>
            <a:r>
              <a:rPr lang="en-US" altLang="zh-CN"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折枝</a:t>
            </a:r>
            <a:r>
              <a:rPr lang="en-US" altLang="zh-CN"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即折取树枝。均喻指常人较易办到的事情。</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④</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老吾老</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以及人之老</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幼吾幼</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以及人之幼</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敬爱自家的老人</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从而推广到</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敬爱</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别人家的老人</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爱护自家的小孩</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从而推广到</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爱护</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别人家的小孩。老</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敬爱</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后两个</a:t>
            </a:r>
            <a:r>
              <a:rPr lang="en-US" altLang="zh-CN"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老</a:t>
            </a:r>
            <a:r>
              <a:rPr lang="en-US" altLang="zh-CN"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指老人。幼</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爱护</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后两个</a:t>
            </a:r>
            <a:r>
              <a:rPr lang="en-US" altLang="zh-CN"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幼</a:t>
            </a:r>
            <a:r>
              <a:rPr lang="en-US" altLang="zh-CN"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指小孩。</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⑤</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天下可运于掌</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天下可以在手掌上转动。比喻天下很容易治理。</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⑥</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刑于寡妻</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至于兄弟</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以御于家邦</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语出《诗经</a:t>
            </a:r>
            <a:r>
              <a:rPr lang="en-US" altLang="zh-CN" b="1"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大雅</a:t>
            </a:r>
            <a:r>
              <a:rPr lang="en-US" altLang="zh-CN" b="1"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思齐》。意思是给自己的妻子做榜样</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推广到兄弟</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进而治理好家和国。刑</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a:t>
            </a:r>
            <a:r>
              <a:rPr lang="en-US" altLang="zh-CN"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型</a:t>
            </a:r>
            <a:r>
              <a:rPr lang="en-US" altLang="zh-CN"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典范、榜样</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这里用作动词</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做榜样。寡妻</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正妻</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一说为贤妻。御</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治理。</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⑦</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权</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称量。</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⑧</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度</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duó</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丈量。</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2669613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1"/>
          <p:cNvSpPr txBox="1">
            <a:spLocks/>
          </p:cNvSpPr>
          <p:nvPr/>
        </p:nvSpPr>
        <p:spPr bwMode="auto">
          <a:xfrm>
            <a:off x="360854" y="1556792"/>
            <a:ext cx="11485848"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US"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剖析</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齐宣王的仁心未及于民，未成王道，不是</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，而是</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不为</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1" name="图片 10"/>
          <p:cNvPicPr>
            <a:picLocks noChangeAspect="1"/>
          </p:cNvPicPr>
          <p:nvPr/>
        </p:nvPicPr>
        <p:blipFill>
          <a:blip r:embed="rId2"/>
          <a:stretch>
            <a:fillRect/>
          </a:stretch>
        </p:blipFill>
        <p:spPr>
          <a:xfrm>
            <a:off x="334566" y="1628800"/>
            <a:ext cx="1140341" cy="513780"/>
          </a:xfrm>
          <a:prstGeom prst="rect">
            <a:avLst/>
          </a:prstGeom>
        </p:spPr>
      </p:pic>
      <p:pic>
        <p:nvPicPr>
          <p:cNvPr id="12" name="图片 11"/>
          <p:cNvPicPr>
            <a:picLocks noChangeAspect="1"/>
          </p:cNvPicPr>
          <p:nvPr/>
        </p:nvPicPr>
        <p:blipFill>
          <a:blip r:embed="rId3"/>
          <a:stretch>
            <a:fillRect/>
          </a:stretch>
        </p:blipFill>
        <p:spPr>
          <a:xfrm>
            <a:off x="334566" y="2564904"/>
            <a:ext cx="11593288" cy="1872208"/>
          </a:xfrm>
          <a:prstGeom prst="rect">
            <a:avLst/>
          </a:prstGeom>
        </p:spPr>
      </p:pic>
      <p:sp>
        <p:nvSpPr>
          <p:cNvPr id="13" name="内容占位符 2"/>
          <p:cNvSpPr txBox="1">
            <a:spLocks/>
          </p:cNvSpPr>
          <p:nvPr/>
        </p:nvSpPr>
        <p:spPr bwMode="auto">
          <a:xfrm>
            <a:off x="360854" y="3068960"/>
            <a:ext cx="11485848"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US" altLang="zh-CN" b="1"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     “</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挟太山以超北海</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为长者折枝</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兼用对偶和比喻的修辞手法，形象地指出前者是绝对做不到的，而后者不过是举手之劳。</a:t>
            </a:r>
            <a:endPar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4" name="图片 13"/>
          <p:cNvPicPr>
            <a:picLocks noChangeAspect="1"/>
          </p:cNvPicPr>
          <p:nvPr/>
        </p:nvPicPr>
        <p:blipFill>
          <a:blip r:embed="rId4">
            <a:clrChange>
              <a:clrFrom>
                <a:srgbClr val="FEF2E3"/>
              </a:clrFrom>
              <a:clrTo>
                <a:srgbClr val="FEF2E3">
                  <a:alpha val="0"/>
                </a:srgbClr>
              </a:clrTo>
            </a:clrChange>
          </a:blip>
          <a:stretch>
            <a:fillRect/>
          </a:stretch>
        </p:blipFill>
        <p:spPr>
          <a:xfrm>
            <a:off x="5591150" y="2564904"/>
            <a:ext cx="981752" cy="550739"/>
          </a:xfrm>
          <a:prstGeom prst="rect">
            <a:avLst/>
          </a:prstGeom>
        </p:spPr>
      </p:pic>
      <p:pic>
        <p:nvPicPr>
          <p:cNvPr id="15" name="图片 14"/>
          <p:cNvPicPr/>
          <p:nvPr/>
        </p:nvPicPr>
        <p:blipFill>
          <a:blip r:embed="rId5">
            <a:clrChange>
              <a:clrFrom>
                <a:srgbClr val="FFFBFF"/>
              </a:clrFrom>
              <a:clrTo>
                <a:srgbClr val="FFFBFF">
                  <a:alpha val="0"/>
                </a:srgbClr>
              </a:clrTo>
            </a:clrChange>
          </a:blip>
          <a:stretch>
            <a:fillRect/>
          </a:stretch>
        </p:blipFill>
        <p:spPr>
          <a:xfrm>
            <a:off x="910630" y="3212976"/>
            <a:ext cx="363915" cy="363915"/>
          </a:xfrm>
          <a:prstGeom prst="rect">
            <a:avLst/>
          </a:prstGeom>
        </p:spPr>
      </p:pic>
    </p:spTree>
    <p:extLst>
      <p:ext uri="{BB962C8B-B14F-4D97-AF65-F5344CB8AC3E}">
        <p14:creationId xmlns:p14="http://schemas.microsoft.com/office/powerpoint/2010/main" val="47736727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334566" y="1628800"/>
            <a:ext cx="11593288" cy="2016224"/>
          </a:xfrm>
          <a:prstGeom prst="rect">
            <a:avLst/>
          </a:prstGeom>
        </p:spPr>
      </p:pic>
      <p:sp>
        <p:nvSpPr>
          <p:cNvPr id="5" name="内容占位符 2"/>
          <p:cNvSpPr txBox="1">
            <a:spLocks/>
          </p:cNvSpPr>
          <p:nvPr/>
        </p:nvSpPr>
        <p:spPr bwMode="auto">
          <a:xfrm>
            <a:off x="360854" y="2132856"/>
            <a:ext cx="11485848"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此处</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兼用对偶和比喻的修辞手法。对偶句强调将敬老护幼之心推己及人。</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天下可运于掌</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这个比喻，具体形象地说明了行王道以统一天下是可以做到的。</a:t>
            </a:r>
            <a:endPar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clrChange>
              <a:clrFrom>
                <a:srgbClr val="FEF2E3"/>
              </a:clrFrom>
              <a:clrTo>
                <a:srgbClr val="FEF2E3">
                  <a:alpha val="0"/>
                </a:srgbClr>
              </a:clrTo>
            </a:clrChange>
          </a:blip>
          <a:stretch>
            <a:fillRect/>
          </a:stretch>
        </p:blipFill>
        <p:spPr>
          <a:xfrm>
            <a:off x="5591150" y="1628800"/>
            <a:ext cx="981752" cy="550739"/>
          </a:xfrm>
          <a:prstGeom prst="rect">
            <a:avLst/>
          </a:prstGeom>
        </p:spPr>
      </p:pic>
      <p:pic>
        <p:nvPicPr>
          <p:cNvPr id="7" name="图片 6"/>
          <p:cNvPicPr/>
          <p:nvPr/>
        </p:nvPicPr>
        <p:blipFill>
          <a:blip r:embed="rId4">
            <a:clrChange>
              <a:clrFrom>
                <a:srgbClr val="F9FFFB"/>
              </a:clrFrom>
              <a:clrTo>
                <a:srgbClr val="F9FFFB">
                  <a:alpha val="0"/>
                </a:srgbClr>
              </a:clrTo>
            </a:clrChange>
          </a:blip>
          <a:stretch>
            <a:fillRect/>
          </a:stretch>
        </p:blipFill>
        <p:spPr>
          <a:xfrm>
            <a:off x="766614" y="2326899"/>
            <a:ext cx="291907" cy="291907"/>
          </a:xfrm>
          <a:prstGeom prst="rect">
            <a:avLst/>
          </a:prstGeom>
        </p:spPr>
      </p:pic>
    </p:spTree>
    <p:extLst>
      <p:ext uri="{BB962C8B-B14F-4D97-AF65-F5344CB8AC3E}">
        <p14:creationId xmlns:p14="http://schemas.microsoft.com/office/powerpoint/2010/main" val="183772176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334566" y="1628800"/>
            <a:ext cx="11593288" cy="1944216"/>
          </a:xfrm>
          <a:prstGeom prst="rect">
            <a:avLst/>
          </a:prstGeom>
        </p:spPr>
      </p:pic>
      <p:sp>
        <p:nvSpPr>
          <p:cNvPr id="5" name="内容占位符 2"/>
          <p:cNvSpPr txBox="1">
            <a:spLocks/>
          </p:cNvSpPr>
          <p:nvPr/>
        </p:nvSpPr>
        <p:spPr bwMode="auto">
          <a:xfrm>
            <a:off x="360854" y="2132856"/>
            <a:ext cx="11485848"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US"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孟子</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顺其理势，引经据典，加以正面晓喻。说明行王道以统一天下并不难，最基本的就是</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推恩</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推恩足以保四海</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，为齐宣王指明了努力的方向。</a:t>
            </a:r>
            <a:endPar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clrChange>
              <a:clrFrom>
                <a:srgbClr val="FEF2E3"/>
              </a:clrFrom>
              <a:clrTo>
                <a:srgbClr val="FEF2E3">
                  <a:alpha val="0"/>
                </a:srgbClr>
              </a:clrTo>
            </a:clrChange>
          </a:blip>
          <a:stretch>
            <a:fillRect/>
          </a:stretch>
        </p:blipFill>
        <p:spPr>
          <a:xfrm>
            <a:off x="5591150" y="1628800"/>
            <a:ext cx="981752" cy="550739"/>
          </a:xfrm>
          <a:prstGeom prst="rect">
            <a:avLst/>
          </a:prstGeom>
        </p:spPr>
      </p:pic>
      <p:pic>
        <p:nvPicPr>
          <p:cNvPr id="7" name="图片 6"/>
          <p:cNvPicPr/>
          <p:nvPr/>
        </p:nvPicPr>
        <p:blipFill>
          <a:blip r:embed="rId4">
            <a:clrChange>
              <a:clrFrom>
                <a:srgbClr val="FFF6FF"/>
              </a:clrFrom>
              <a:clrTo>
                <a:srgbClr val="FFF6FF">
                  <a:alpha val="0"/>
                </a:srgbClr>
              </a:clrTo>
            </a:clrChange>
          </a:blip>
          <a:stretch>
            <a:fillRect/>
          </a:stretch>
        </p:blipFill>
        <p:spPr>
          <a:xfrm>
            <a:off x="820516" y="2330774"/>
            <a:ext cx="291907" cy="291907"/>
          </a:xfrm>
          <a:prstGeom prst="rect">
            <a:avLst/>
          </a:prstGeom>
        </p:spPr>
      </p:pic>
    </p:spTree>
    <p:extLst>
      <p:ext uri="{BB962C8B-B14F-4D97-AF65-F5344CB8AC3E}">
        <p14:creationId xmlns:p14="http://schemas.microsoft.com/office/powerpoint/2010/main" val="91538139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7" name="内容占位符 1"/>
              <p:cNvSpPr txBox="1">
                <a:spLocks/>
              </p:cNvSpPr>
              <p:nvPr/>
            </p:nvSpPr>
            <p:spPr bwMode="auto">
              <a:xfrm>
                <a:off x="334566" y="838714"/>
                <a:ext cx="11485848" cy="3131242"/>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dist">
                  <a:spcAft>
                    <a:spcPts val="0"/>
                  </a:spcAft>
                </a:pPr>
                <a:r>
                  <a:rPr lang="zh-CN" altLang="zh-CN"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抑</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①</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王　兴甲兵，危　士　　臣，构怨</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②</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于诸侯，然后</a:t>
                </a:r>
                <a:endParaRPr lang="zh-CN" altLang="zh-CN"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难道大王发动战争</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使将士处于险境</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与各诸侯国结怨</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然后能</a:t>
                </a:r>
                <a:endPar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快于心</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③</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与？</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m:rPr>
                            <m:nor/>
                          </m:rPr>
                          <a:rPr lang="en-US" altLang="zh-CN" b="1" u="sng">
                            <a:solidFill>
                              <a:srgbClr val="000000"/>
                            </a:solidFill>
                            <a:uFill>
                              <a:solidFill>
                                <a:srgbClr val="000000"/>
                              </a:solidFill>
                            </a:uFill>
                            <a:latin typeface="+mj-ea"/>
                            <a:ea typeface="+mj-ea"/>
                            <a:cs typeface="Times New Roman" panose="02020603050405020304" pitchFamily="18" charset="0"/>
                          </a:rPr>
                          <m:t>”</m:t>
                        </m:r>
                      </m:e>
                      <m:sup>
                        <m:r>
                          <m:rPr>
                            <m:nor/>
                          </m:rPr>
                          <a:rPr lang="en-US" altLang="zh-CN" b="1" u="sng" smtClean="0">
                            <a:solidFill>
                              <a:srgbClr val="FF0000"/>
                            </a:solidFill>
                            <a:uFill>
                              <a:solidFill>
                                <a:srgbClr val="000000"/>
                              </a:solidFill>
                            </a:uFill>
                            <a:latin typeface="Cambria Math" panose="02040503050406030204" pitchFamily="18" charset="0"/>
                            <a:ea typeface="宋体" panose="02010600030101010101" pitchFamily="2" charset="-122"/>
                            <a:cs typeface="Cambria Math" panose="02040503050406030204" pitchFamily="18" charset="0"/>
                          </a:rPr>
                          <m:t>⓮</m:t>
                        </m:r>
                      </m:sup>
                    </m:sSup>
                  </m:oMath>
                </a14:m>
                <a:endParaRPr lang="en-US"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Cambria Math" panose="02040503050406030204" pitchFamily="18" charset="0"/>
                </a:endParaRPr>
              </a:p>
              <a:p>
                <a:pPr>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心里痛快吗</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smtClean="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7" name="内容占位符 1"/>
              <p:cNvSpPr txBox="1">
                <a:spLocks noRot="1" noChangeAspect="1" noMove="1" noResize="1" noEditPoints="1" noAdjustHandles="1" noChangeArrowheads="1" noChangeShapeType="1" noTextEdit="1"/>
              </p:cNvSpPr>
              <p:nvPr/>
            </p:nvSpPr>
            <p:spPr bwMode="auto">
              <a:xfrm>
                <a:off x="334566" y="838714"/>
                <a:ext cx="11485848" cy="3131242"/>
              </a:xfrm>
              <a:prstGeom prst="rect">
                <a:avLst/>
              </a:prstGeom>
              <a:blipFill>
                <a:blip r:embed="rId2"/>
                <a:stretch>
                  <a:fillRect l="-849" r="-796" b="-78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3" name="内容占位符 1"/>
          <p:cNvSpPr txBox="1">
            <a:spLocks/>
          </p:cNvSpPr>
          <p:nvPr/>
        </p:nvSpPr>
        <p:spPr bwMode="auto">
          <a:xfrm>
            <a:off x="334566" y="4005064"/>
            <a:ext cx="11485848" cy="1130246"/>
          </a:xfrm>
          <a:prstGeom prst="rect">
            <a:avLst/>
          </a:prstGeom>
          <a:noFill/>
          <a:ln w="19050">
            <a:solidFill>
              <a:srgbClr val="EF412A"/>
            </a:solidFill>
            <a:prstDash val="sys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dist">
              <a:spcAft>
                <a:spcPts val="0"/>
              </a:spcAft>
            </a:pP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①</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抑</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表示反问</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相当于</a:t>
            </a:r>
            <a:r>
              <a:rPr lang="en-US" altLang="zh-CN"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难道</a:t>
            </a:r>
            <a:r>
              <a:rPr lang="en-US" altLang="zh-CN"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②</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构怨</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结怨。构</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结。怨</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仇恨。</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③</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快</a:t>
            </a:r>
            <a:r>
              <a:rPr lang="zh-CN" altLang="zh-CN" b="1"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于</a:t>
            </a:r>
            <a:endParaRPr lang="en-US" altLang="zh-CN" b="1"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a:spcAft>
                <a:spcPts val="0"/>
              </a:spcAft>
            </a:pPr>
            <a:r>
              <a:rPr lang="zh-CN" altLang="zh-CN" b="1"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心</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心里痛快。</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4688990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334566" y="1628800"/>
            <a:ext cx="11593288" cy="2376264"/>
          </a:xfrm>
          <a:prstGeom prst="rect">
            <a:avLst/>
          </a:prstGeom>
        </p:spPr>
      </p:pic>
      <p:sp>
        <p:nvSpPr>
          <p:cNvPr id="5" name="内容占位符 2"/>
          <p:cNvSpPr txBox="1">
            <a:spLocks/>
          </p:cNvSpPr>
          <p:nvPr/>
        </p:nvSpPr>
        <p:spPr bwMode="auto">
          <a:xfrm>
            <a:off x="360854" y="2132856"/>
            <a:ext cx="11485848" cy="1684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US"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是孟子对齐宣王发动战争行为的一种深刻质疑和反问，体现了孟子对齐宣王治国理念的担忧和对仁政思想的坚持，也让齐宣王意识到战争的危害和民心向背的重要性，促使他反思自己的治国理念和行为。</a:t>
            </a:r>
            <a:endPar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clrChange>
              <a:clrFrom>
                <a:srgbClr val="FEF2E3"/>
              </a:clrFrom>
              <a:clrTo>
                <a:srgbClr val="FEF2E3">
                  <a:alpha val="0"/>
                </a:srgbClr>
              </a:clrTo>
            </a:clrChange>
          </a:blip>
          <a:stretch>
            <a:fillRect/>
          </a:stretch>
        </p:blipFill>
        <p:spPr>
          <a:xfrm>
            <a:off x="5591150" y="1628800"/>
            <a:ext cx="981752" cy="550739"/>
          </a:xfrm>
          <a:prstGeom prst="rect">
            <a:avLst/>
          </a:prstGeom>
        </p:spPr>
      </p:pic>
      <p:pic>
        <p:nvPicPr>
          <p:cNvPr id="8" name="图片 7"/>
          <p:cNvPicPr/>
          <p:nvPr/>
        </p:nvPicPr>
        <p:blipFill>
          <a:blip r:embed="rId4">
            <a:clrChange>
              <a:clrFrom>
                <a:srgbClr val="FBFFF4"/>
              </a:clrFrom>
              <a:clrTo>
                <a:srgbClr val="FBFFF4">
                  <a:alpha val="0"/>
                </a:srgbClr>
              </a:clrTo>
            </a:clrChange>
          </a:blip>
          <a:stretch>
            <a:fillRect/>
          </a:stretch>
        </p:blipFill>
        <p:spPr>
          <a:xfrm>
            <a:off x="766614" y="2276872"/>
            <a:ext cx="363915" cy="363915"/>
          </a:xfrm>
          <a:prstGeom prst="rect">
            <a:avLst/>
          </a:prstGeom>
        </p:spPr>
      </p:pic>
    </p:spTree>
    <p:extLst>
      <p:ext uri="{BB962C8B-B14F-4D97-AF65-F5344CB8AC3E}">
        <p14:creationId xmlns:p14="http://schemas.microsoft.com/office/powerpoint/2010/main" val="185558349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内容占位符 1"/>
              <p:cNvSpPr>
                <a:spLocks noGrp="1"/>
              </p:cNvSpPr>
              <p:nvPr>
                <p:ph idx="1"/>
              </p:nvPr>
            </p:nvSpPr>
            <p:spPr>
              <a:xfrm>
                <a:off x="360854" y="1412776"/>
                <a:ext cx="11485848" cy="2719784"/>
              </a:xfrm>
            </p:spPr>
            <p:txBody>
              <a:bodyPr/>
              <a:lstStyle/>
              <a:p>
                <a:pPr algn="dist" hangingPunct="0">
                  <a:spcAft>
                    <a:spcPts val="0"/>
                  </a:spcAf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王　 曰：</a:t>
                </a:r>
                <a:r>
                  <a:rPr lang="en-US" altLang="zh-CN" b="1" u="sng">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否， 　吾 何　 快　于　 是？　　　　将</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齐宣王说</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不是的</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我怎么会这样做才痛快呢</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打算</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u="sng"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以求吾所大欲</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①</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也。</a:t>
                </a:r>
                <a:r>
                  <a:rPr lang="en-US" altLang="zh-CN" b="1" u="sng"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endParaRPr lang="en-US" altLang="zh-CN" sz="105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这样的方式</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来求得我最想要的东西。</a:t>
                </a:r>
                <a:r>
                  <a:rPr lang="en-US" altLang="zh-CN" b="1" smtClean="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xmlns="">
          <p:sp>
            <p:nvSpPr>
              <p:cNvPr id="4" name="内容占位符 1"/>
              <p:cNvSpPr>
                <a:spLocks noGrp="1" noRot="1" noChangeAspect="1" noMove="1" noResize="1" noEditPoints="1" noAdjustHandles="1" noChangeArrowheads="1" noChangeShapeType="1" noTextEdit="1"/>
              </p:cNvSpPr>
              <p:nvPr>
                <p:ph idx="1"/>
              </p:nvPr>
            </p:nvSpPr>
            <p:spPr>
              <a:xfrm>
                <a:off x="360854" y="1412776"/>
                <a:ext cx="11485848" cy="2719784"/>
              </a:xfrm>
              <a:blipFill>
                <a:blip r:embed="rId2"/>
                <a:stretch>
                  <a:fillRect l="-796" r="-849" b="-897"/>
                </a:stretch>
              </a:blipFill>
            </p:spPr>
            <p:txBody>
              <a:bodyPr/>
              <a:lstStyle/>
              <a:p>
                <a:r>
                  <a:rPr lang="zh-CN" altLang="en-US">
                    <a:noFill/>
                  </a:rPr>
                  <a:t> </a:t>
                </a:r>
              </a:p>
            </p:txBody>
          </p:sp>
        </mc:Fallback>
      </mc:AlternateContent>
      <p:sp>
        <p:nvSpPr>
          <p:cNvPr id="5" name="内容占位符 1"/>
          <p:cNvSpPr txBox="1">
            <a:spLocks/>
          </p:cNvSpPr>
          <p:nvPr/>
        </p:nvSpPr>
        <p:spPr bwMode="auto">
          <a:xfrm>
            <a:off x="334566" y="4098954"/>
            <a:ext cx="11485848" cy="576248"/>
          </a:xfrm>
          <a:prstGeom prst="rect">
            <a:avLst/>
          </a:prstGeom>
          <a:noFill/>
          <a:ln w="19050">
            <a:solidFill>
              <a:srgbClr val="EF412A"/>
            </a:solidFill>
            <a:prstDash val="sys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①</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求吾所大欲</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求得我最想要的东西。</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907830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a:spLocks noGrp="1"/>
          </p:cNvSpPr>
          <p:nvPr>
            <p:ph idx="1"/>
          </p:nvPr>
        </p:nvSpPr>
        <p:spPr>
          <a:xfrm>
            <a:off x="360854" y="1700808"/>
            <a:ext cx="11485848" cy="2308324"/>
          </a:xfrm>
        </p:spPr>
        <p:txBody>
          <a:bodyPr/>
          <a:lstStyle/>
          <a:p>
            <a:pPr hangingPunct="0">
              <a:spcAft>
                <a:spcPts val="0"/>
              </a:spcAf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曰：</a:t>
            </a:r>
            <a:r>
              <a:rPr lang="en-US" altLang="zh-CN" b="1" u="sng">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王　之　所　大　欲，　　可得闻与？</a:t>
            </a:r>
            <a:r>
              <a:rPr lang="en-US" altLang="zh-CN" b="1" u="sng">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大王最想要的东西是什么</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可以听听吗</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王　　　 笑而不 言。</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齐宣王只是笑却不说话</a:t>
            </a:r>
            <a:r>
              <a:rPr lang="zh-CN" altLang="zh-CN" b="1"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0056066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内容占位符 1"/>
              <p:cNvSpPr>
                <a:spLocks noGrp="1"/>
              </p:cNvSpPr>
              <p:nvPr>
                <p:ph idx="1"/>
              </p:nvPr>
            </p:nvSpPr>
            <p:spPr>
              <a:xfrm>
                <a:off x="360854" y="692696"/>
                <a:ext cx="11485848" cy="5933484"/>
              </a:xfrm>
            </p:spPr>
            <p:txBody>
              <a:bodyPr/>
              <a:lstStyle/>
              <a:p>
                <a:pPr algn="dist"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曰：</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为 肥甘</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①</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不足于口与？轻　　暖</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②</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不足于体</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是因为美味的食物不够</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轻软暖和的衣服不够</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与？抑为采色</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③</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不足视于目与？声音</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④</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不足听于耳与？便</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还是因为绚丽的颜色不够看</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美妙的音乐不够听</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左右受宠爱的</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嬖</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⑤</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不足使令于前与？王之诸臣皆足以供之，而王岂 为</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人不够使唤</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大王的大臣都足以提供给您</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难道大王是为了这</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是 哉？</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m:rPr>
                            <m:nor/>
                          </m:rPr>
                          <a:rPr lang="en-US" altLang="zh-CN" b="1" u="sng">
                            <a:solidFill>
                              <a:srgbClr val="000000"/>
                            </a:solidFill>
                            <a:uFill>
                              <a:solidFill>
                                <a:srgbClr val="000000"/>
                              </a:solidFill>
                            </a:uFill>
                            <a:latin typeface="+mn-ea"/>
                            <a:cs typeface="Times New Roman" panose="02020603050405020304" pitchFamily="18" charset="0"/>
                          </a:rPr>
                          <m:t>”</m:t>
                        </m:r>
                      </m:e>
                      <m:sup>
                        <m:r>
                          <m:rPr>
                            <m:nor/>
                          </m:rPr>
                          <a:rPr lang="en-US" altLang="zh-CN" b="1" u="sng" smtClean="0">
                            <a:solidFill>
                              <a:srgbClr val="FF0000"/>
                            </a:solidFill>
                            <a:uFill>
                              <a:solidFill>
                                <a:srgbClr val="000000"/>
                              </a:solidFill>
                            </a:uFill>
                            <a:latin typeface="Cambria Math" panose="02040503050406030204" pitchFamily="18" charset="0"/>
                            <a:ea typeface="宋体" panose="02010600030101010101" pitchFamily="2" charset="-122"/>
                            <a:cs typeface="Cambria Math" panose="02040503050406030204" pitchFamily="18" charset="0"/>
                          </a:rPr>
                          <m:t>⓯</m:t>
                        </m:r>
                      </m:sup>
                    </m:sSup>
                  </m:oMath>
                </a14:m>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些吗</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smtClean="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4" name="内容占位符 1"/>
              <p:cNvSpPr>
                <a:spLocks noGrp="1" noRot="1" noChangeAspect="1" noMove="1" noResize="1" noEditPoints="1" noAdjustHandles="1" noChangeArrowheads="1" noChangeShapeType="1" noTextEdit="1"/>
              </p:cNvSpPr>
              <p:nvPr>
                <p:ph idx="1"/>
              </p:nvPr>
            </p:nvSpPr>
            <p:spPr>
              <a:xfrm>
                <a:off x="360854" y="692696"/>
                <a:ext cx="11485848" cy="5933484"/>
              </a:xfrm>
              <a:blipFill>
                <a:blip r:embed="rId2"/>
                <a:stretch>
                  <a:fillRect l="-796" r="-84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62756711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1"/>
          <p:cNvSpPr txBox="1">
            <a:spLocks/>
          </p:cNvSpPr>
          <p:nvPr/>
        </p:nvSpPr>
        <p:spPr bwMode="auto">
          <a:xfrm>
            <a:off x="334566" y="1268760"/>
            <a:ext cx="11485848" cy="1130246"/>
          </a:xfrm>
          <a:prstGeom prst="rect">
            <a:avLst/>
          </a:prstGeom>
          <a:noFill/>
          <a:ln w="19050">
            <a:solidFill>
              <a:srgbClr val="EF412A"/>
            </a:solidFill>
            <a:prstDash val="sys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dist">
              <a:spcAft>
                <a:spcPts val="0"/>
              </a:spcAft>
            </a:pP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①</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肥甘</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美味的食物。</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②</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轻暖</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轻软暖和的衣服。</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③</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采色</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绚丽的颜色。采</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a:t>
            </a:r>
            <a:endParaRPr lang="en-US" altLang="zh-CN" b="1"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a:spcAft>
                <a:spcPts val="0"/>
              </a:spcAft>
            </a:pPr>
            <a:r>
              <a:rPr lang="en-US" altLang="zh-CN" b="1" smtClean="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彩</a:t>
            </a:r>
            <a:r>
              <a:rPr lang="en-US" altLang="zh-CN"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④</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声音</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音乐。</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⑤</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便嬖</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piánbì</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君主左右受宠爱的人</a:t>
            </a:r>
            <a:r>
              <a:rPr lang="zh-CN" altLang="zh-CN" b="1"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en-US" altLang="zh-CN" b="1"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p:txBody>
      </p:sp>
      <p:pic>
        <p:nvPicPr>
          <p:cNvPr id="5" name="图片 4"/>
          <p:cNvPicPr>
            <a:picLocks noChangeAspect="1"/>
          </p:cNvPicPr>
          <p:nvPr/>
        </p:nvPicPr>
        <p:blipFill>
          <a:blip r:embed="rId2"/>
          <a:stretch>
            <a:fillRect/>
          </a:stretch>
        </p:blipFill>
        <p:spPr>
          <a:xfrm>
            <a:off x="334566" y="2708920"/>
            <a:ext cx="11593288" cy="2952328"/>
          </a:xfrm>
          <a:prstGeom prst="rect">
            <a:avLst/>
          </a:prstGeom>
        </p:spPr>
      </p:pic>
      <p:sp>
        <p:nvSpPr>
          <p:cNvPr id="6" name="内容占位符 2"/>
          <p:cNvSpPr txBox="1">
            <a:spLocks/>
          </p:cNvSpPr>
          <p:nvPr/>
        </p:nvSpPr>
        <p:spPr bwMode="auto">
          <a:xfrm>
            <a:off x="360854" y="3212976"/>
            <a:ext cx="11485848" cy="2238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dist">
              <a:spcAft>
                <a:spcPts val="0"/>
              </a:spcAft>
            </a:pPr>
            <a:r>
              <a:rPr lang="en-US" altLang="zh-CN" b="1" spc="-1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spc="-1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孟子</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用一组疑问句，连续发问，极有气势。其目的是让齐宣王加以否定，</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以便为下文指出他的</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大欲</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作铺垫。同时，这也是为了不让齐宣王难堪。如果不经思考就说出对方的</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大欲</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，齐宣王肯定会有些</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不快</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，如此，宣传王道的目的就达</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a:t>
            </a:r>
            <a:endParaRPr lang="en-US"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pP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了。</a:t>
            </a:r>
            <a:endPar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7" name="图片 6"/>
          <p:cNvPicPr>
            <a:picLocks noChangeAspect="1"/>
          </p:cNvPicPr>
          <p:nvPr/>
        </p:nvPicPr>
        <p:blipFill>
          <a:blip r:embed="rId3">
            <a:clrChange>
              <a:clrFrom>
                <a:srgbClr val="FEF2E3"/>
              </a:clrFrom>
              <a:clrTo>
                <a:srgbClr val="FEF2E3">
                  <a:alpha val="0"/>
                </a:srgbClr>
              </a:clrTo>
            </a:clrChange>
          </a:blip>
          <a:stretch>
            <a:fillRect/>
          </a:stretch>
        </p:blipFill>
        <p:spPr>
          <a:xfrm>
            <a:off x="5591150" y="2708920"/>
            <a:ext cx="981752" cy="550739"/>
          </a:xfrm>
          <a:prstGeom prst="rect">
            <a:avLst/>
          </a:prstGeom>
        </p:spPr>
      </p:pic>
      <p:pic>
        <p:nvPicPr>
          <p:cNvPr id="9" name="图片 8"/>
          <p:cNvPicPr/>
          <p:nvPr/>
        </p:nvPicPr>
        <p:blipFill>
          <a:blip r:embed="rId4">
            <a:clrChange>
              <a:clrFrom>
                <a:srgbClr val="F9FFFF"/>
              </a:clrFrom>
              <a:clrTo>
                <a:srgbClr val="F9FFFF">
                  <a:alpha val="0"/>
                </a:srgbClr>
              </a:clrTo>
            </a:clrChange>
          </a:blip>
          <a:stretch>
            <a:fillRect/>
          </a:stretch>
        </p:blipFill>
        <p:spPr>
          <a:xfrm>
            <a:off x="820516" y="3366045"/>
            <a:ext cx="340995" cy="340995"/>
          </a:xfrm>
          <a:prstGeom prst="rect">
            <a:avLst/>
          </a:prstGeom>
        </p:spPr>
      </p:pic>
    </p:spTree>
    <p:extLst>
      <p:ext uri="{BB962C8B-B14F-4D97-AF65-F5344CB8AC3E}">
        <p14:creationId xmlns:p14="http://schemas.microsoft.com/office/powerpoint/2010/main" val="29013051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1184949"/>
            <a:ext cx="11485848" cy="3970318"/>
          </a:xfrm>
        </p:spPr>
        <p:txBody>
          <a:bodyPr/>
          <a:lstStyle/>
          <a:p>
            <a:pPr algn="ctr" hangingPunct="0">
              <a:spcAft>
                <a:spcPts val="0"/>
              </a:spcAft>
            </a:pPr>
            <a:r>
              <a:rPr lang="zh-CN" altLang="zh-CN" b="1">
                <a:solidFill>
                  <a:srgbClr val="F58A00"/>
                </a:solidFill>
                <a:latin typeface="Times New Roman" panose="02020603050405020304" pitchFamily="18" charset="0"/>
                <a:ea typeface="宋体" panose="02010600030101010101" pitchFamily="2" charset="-122"/>
                <a:cs typeface="Times New Roman" panose="02020603050405020304" pitchFamily="18" charset="0"/>
              </a:rPr>
              <a:t>《庖 丁 解 牛》</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en-US"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庄子</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生活在</a:t>
            </a:r>
            <a:r>
              <a:rPr lang="zh-CN" altLang="zh-CN" b="1" u="wavy">
                <a:solidFill>
                  <a:srgbClr val="000000"/>
                </a:solidFill>
                <a:uFill>
                  <a:solidFill>
                    <a:srgbClr val="00B0F0"/>
                  </a:solidFill>
                </a:uFill>
                <a:latin typeface="Times New Roman" panose="02020603050405020304" pitchFamily="18" charset="0"/>
                <a:ea typeface="宋体" panose="02010600030101010101" pitchFamily="2" charset="-122"/>
                <a:cs typeface="Times New Roman" panose="02020603050405020304" pitchFamily="18" charset="0"/>
              </a:rPr>
              <a:t>战国中期，正值激烈的社会转型之时，中国社会经历了一次</a:t>
            </a:r>
            <a:r>
              <a:rPr lang="en-US" altLang="zh-CN" b="1" u="wavy">
                <a:solidFill>
                  <a:srgbClr val="000000"/>
                </a:solidFill>
                <a:uFill>
                  <a:solidFill>
                    <a:srgbClr val="00B0F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wavy">
                <a:solidFill>
                  <a:srgbClr val="000000"/>
                </a:solidFill>
                <a:uFill>
                  <a:solidFill>
                    <a:srgbClr val="00B0F0"/>
                  </a:solidFill>
                </a:uFill>
                <a:latin typeface="Times New Roman" panose="02020603050405020304" pitchFamily="18" charset="0"/>
                <a:ea typeface="宋体" panose="02010600030101010101" pitchFamily="2" charset="-122"/>
                <a:cs typeface="Times New Roman" panose="02020603050405020304" pitchFamily="18" charset="0"/>
              </a:rPr>
              <a:t>高岸为谷，深谷为陵</a:t>
            </a:r>
            <a:r>
              <a:rPr lang="en-US" altLang="zh-CN" b="1" u="wavy">
                <a:solidFill>
                  <a:srgbClr val="000000"/>
                </a:solidFill>
                <a:uFill>
                  <a:solidFill>
                    <a:srgbClr val="00B0F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wavy">
                <a:solidFill>
                  <a:srgbClr val="000000"/>
                </a:solidFill>
                <a:uFill>
                  <a:solidFill>
                    <a:srgbClr val="00B0F0"/>
                  </a:solidFill>
                </a:uFill>
                <a:latin typeface="Times New Roman" panose="02020603050405020304" pitchFamily="18" charset="0"/>
                <a:ea typeface="宋体" panose="02010600030101010101" pitchFamily="2" charset="-122"/>
                <a:cs typeface="Times New Roman" panose="02020603050405020304" pitchFamily="18" charset="0"/>
              </a:rPr>
              <a:t>的沧桑巨变，社会动乱，民不聊生，身处乱世的人们对人生、前途充满迷茫。</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庄子因人在残酷生活面前不能任其本性无拘无束地生活、面临无情摧残难以尽享天年的现实，被迫随时随地悚然惊心地谨慎藏锋，适时顺应，无求远害，想在复杂的斗争中寻找一个保全生命的</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安乐窝</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，以便在这乱世中游刃有余地活下去。这篇寓言体现的就是这种心境</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6770953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内容占位符 1"/>
              <p:cNvSpPr>
                <a:spLocks noGrp="1"/>
              </p:cNvSpPr>
              <p:nvPr>
                <p:ph idx="1"/>
              </p:nvPr>
            </p:nvSpPr>
            <p:spPr>
              <a:xfrm>
                <a:off x="360854" y="836712"/>
                <a:ext cx="11485848" cy="5758692"/>
              </a:xfrm>
            </p:spPr>
            <p:txBody>
              <a:bodyPr/>
              <a:lstStyle/>
              <a:p>
                <a:pPr hangingPunct="0">
                  <a:spcAft>
                    <a:spcPts val="0"/>
                  </a:spcAft>
                </a:pPr>
                <a:r>
                  <a:rPr lang="zh-CN" altLang="zh-CN"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曰：</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否，吾 不　为是也。</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endParaRPr lang="zh-CN" altLang="zh-CN"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齐宣王</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不是的</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我不是为了这些。</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曰：</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然则王之所大欲　　可　知 已：欲辟</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①</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土</a:t>
                </a:r>
                <a:endParaRPr lang="zh-CN" altLang="zh-CN"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那么大王最想要的东西就可以知道了</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想要开辟疆</a:t>
                </a:r>
                <a:endPar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地，朝</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②</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秦楚， 莅中　 国</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③</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而抚　　四夷</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④</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也。　　　 以 </a:t>
                </a:r>
                <a:endParaRPr lang="zh-CN" altLang="zh-CN"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使秦楚来朝见</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统治中原地区</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使四方的少数民族安定。</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endPar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若</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⑤</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所为，求　若所　欲，犹缘</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⑥</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木而求鱼也。</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m:rPr>
                            <m:nor/>
                          </m:rPr>
                          <a:rPr lang="en-US" altLang="zh-CN" b="1" u="sng">
                            <a:solidFill>
                              <a:srgbClr val="000000"/>
                            </a:solidFill>
                            <a:uFill>
                              <a:solidFill>
                                <a:srgbClr val="000000"/>
                              </a:solidFill>
                            </a:uFill>
                            <a:latin typeface="+mn-ea"/>
                            <a:cs typeface="Times New Roman" panose="02020603050405020304" pitchFamily="18" charset="0"/>
                          </a:rPr>
                          <m:t>”</m:t>
                        </m:r>
                      </m:e>
                      <m:sup>
                        <m:r>
                          <m:rPr>
                            <m:nor/>
                          </m:rPr>
                          <a:rPr lang="en-US" altLang="zh-CN" b="1" u="sng" smtClean="0">
                            <a:solidFill>
                              <a:srgbClr val="FF0000"/>
                            </a:solidFill>
                            <a:uFill>
                              <a:solidFill>
                                <a:srgbClr val="000000"/>
                              </a:solidFill>
                            </a:uFill>
                            <a:latin typeface="Cambria Math" panose="02040503050406030204" pitchFamily="18" charset="0"/>
                            <a:ea typeface="宋体" panose="02010600030101010101" pitchFamily="2" charset="-122"/>
                            <a:cs typeface="Cambria Math" panose="02040503050406030204" pitchFamily="18" charset="0"/>
                          </a:rPr>
                          <m:t>⓰</m:t>
                        </m:r>
                      </m:sup>
                    </m:sSup>
                  </m:oMath>
                </a14:m>
                <a:endParaRPr lang="en-US"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Cambria Math" panose="02040503050406030204" pitchFamily="18" charset="0"/>
                </a:endParaRPr>
              </a:p>
              <a:p>
                <a:pPr hangingPunct="0">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如此做法</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去谋求这些想要的东西</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就像爬上树去找鱼。</a:t>
                </a:r>
                <a:r>
                  <a:rPr lang="en-US" altLang="zh-CN" b="1" dirty="0" smtClean="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4" name="内容占位符 1"/>
              <p:cNvSpPr>
                <a:spLocks noGrp="1" noRot="1" noChangeAspect="1" noMove="1" noResize="1" noEditPoints="1" noAdjustHandles="1" noChangeArrowheads="1" noChangeShapeType="1" noTextEdit="1"/>
              </p:cNvSpPr>
              <p:nvPr>
                <p:ph idx="1"/>
              </p:nvPr>
            </p:nvSpPr>
            <p:spPr>
              <a:xfrm>
                <a:off x="360854" y="836712"/>
                <a:ext cx="11485848" cy="5758692"/>
              </a:xfrm>
              <a:blipFill>
                <a:blip r:embed="rId2"/>
                <a:stretch>
                  <a:fillRect l="-796" r="-84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39604099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1"/>
          <p:cNvSpPr txBox="1">
            <a:spLocks/>
          </p:cNvSpPr>
          <p:nvPr/>
        </p:nvSpPr>
        <p:spPr bwMode="auto">
          <a:xfrm>
            <a:off x="334566" y="836712"/>
            <a:ext cx="11485848" cy="2238241"/>
          </a:xfrm>
          <a:prstGeom prst="rect">
            <a:avLst/>
          </a:prstGeom>
          <a:noFill/>
          <a:ln w="19050">
            <a:solidFill>
              <a:srgbClr val="EF412A"/>
            </a:solidFill>
            <a:prstDash val="sys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dist">
              <a:spcAft>
                <a:spcPts val="0"/>
              </a:spcAft>
            </a:pP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①</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辟</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开辟。</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②</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朝</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使动用法</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a:t>
            </a:r>
            <a:r>
              <a:rPr lang="en-US" altLang="zh-CN"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朝见。</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③</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莅中国</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统治中原地区。莅</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统</a:t>
            </a:r>
            <a:endParaRPr lang="en-US" altLang="zh-CN" b="1"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algn="dist">
              <a:spcAft>
                <a:spcPts val="0"/>
              </a:spcAft>
            </a:pPr>
            <a:r>
              <a:rPr lang="zh-CN" altLang="zh-CN" b="1"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治</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古代指中原地区。</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④</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抚四夷</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使四方的少数民族安定。抚</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a:t>
            </a:r>
            <a:r>
              <a:rPr lang="en-US" altLang="zh-CN"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安</a:t>
            </a:r>
            <a:endParaRPr lang="en-US" altLang="zh-CN" b="1"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algn="dist">
              <a:spcAft>
                <a:spcPts val="0"/>
              </a:spcAft>
            </a:pPr>
            <a:r>
              <a:rPr lang="zh-CN" altLang="zh-CN" b="1"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定</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。四夷</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古代统治者对四方少数民族的蔑称</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即东夷、西戎、南蛮、北狄</a:t>
            </a:r>
            <a:r>
              <a:rPr lang="zh-CN" altLang="zh-CN" b="1"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en-US" altLang="zh-CN" b="1"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a:spcAft>
                <a:spcPts val="0"/>
              </a:spcAft>
            </a:pPr>
            <a:r>
              <a:rPr lang="en-US" altLang="zh-CN" b="1"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⑤</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如此。</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⑥</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缘</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攀登</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爬</a:t>
            </a:r>
            <a:r>
              <a:rPr lang="zh-CN" altLang="zh-CN" b="1"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en-US" altLang="zh-CN" b="1"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p:txBody>
      </p:sp>
      <p:pic>
        <p:nvPicPr>
          <p:cNvPr id="4" name="图片 3"/>
          <p:cNvPicPr>
            <a:picLocks noChangeAspect="1"/>
          </p:cNvPicPr>
          <p:nvPr/>
        </p:nvPicPr>
        <p:blipFill>
          <a:blip r:embed="rId2"/>
          <a:stretch>
            <a:fillRect/>
          </a:stretch>
        </p:blipFill>
        <p:spPr>
          <a:xfrm>
            <a:off x="334566" y="3356992"/>
            <a:ext cx="11593288" cy="2232248"/>
          </a:xfrm>
          <a:prstGeom prst="rect">
            <a:avLst/>
          </a:prstGeom>
        </p:spPr>
      </p:pic>
      <p:sp>
        <p:nvSpPr>
          <p:cNvPr id="5" name="内容占位符 2"/>
          <p:cNvSpPr txBox="1">
            <a:spLocks/>
          </p:cNvSpPr>
          <p:nvPr/>
        </p:nvSpPr>
        <p:spPr bwMode="auto">
          <a:xfrm>
            <a:off x="360854" y="3861048"/>
            <a:ext cx="11485848" cy="1684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US"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缘木求鱼</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的比喻，形象地说明了齐宣王要以弱小的齐国去战胜八倍于自己的诸侯国是多么愚蠢。这个生动的比喻，彻底打碎了齐宣王的幻想，使文势如悬崖坠石，有千钧之力。</a:t>
            </a:r>
            <a:endPar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clrChange>
              <a:clrFrom>
                <a:srgbClr val="FEF2E3"/>
              </a:clrFrom>
              <a:clrTo>
                <a:srgbClr val="FEF2E3">
                  <a:alpha val="0"/>
                </a:srgbClr>
              </a:clrTo>
            </a:clrChange>
          </a:blip>
          <a:stretch>
            <a:fillRect/>
          </a:stretch>
        </p:blipFill>
        <p:spPr>
          <a:xfrm>
            <a:off x="5591150" y="3356992"/>
            <a:ext cx="981752" cy="550739"/>
          </a:xfrm>
          <a:prstGeom prst="rect">
            <a:avLst/>
          </a:prstGeom>
        </p:spPr>
      </p:pic>
      <p:pic>
        <p:nvPicPr>
          <p:cNvPr id="7" name="图片 6"/>
          <p:cNvPicPr/>
          <p:nvPr/>
        </p:nvPicPr>
        <p:blipFill>
          <a:blip r:embed="rId4">
            <a:clrChange>
              <a:clrFrom>
                <a:srgbClr val="FBFFFF"/>
              </a:clrFrom>
              <a:clrTo>
                <a:srgbClr val="FBFFFF">
                  <a:alpha val="0"/>
                </a:srgbClr>
              </a:clrTo>
            </a:clrChange>
          </a:blip>
          <a:stretch>
            <a:fillRect/>
          </a:stretch>
        </p:blipFill>
        <p:spPr>
          <a:xfrm>
            <a:off x="910630" y="4005064"/>
            <a:ext cx="372869" cy="372869"/>
          </a:xfrm>
          <a:prstGeom prst="rect">
            <a:avLst/>
          </a:prstGeom>
        </p:spPr>
      </p:pic>
    </p:spTree>
    <p:extLst>
      <p:ext uri="{BB962C8B-B14F-4D97-AF65-F5344CB8AC3E}">
        <p14:creationId xmlns:p14="http://schemas.microsoft.com/office/powerpoint/2010/main" val="218266122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内容占位符 1"/>
              <p:cNvSpPr>
                <a:spLocks noGrp="1"/>
              </p:cNvSpPr>
              <p:nvPr>
                <p:ph idx="1"/>
              </p:nvPr>
            </p:nvSpPr>
            <p:spPr>
              <a:xfrm>
                <a:off x="360854" y="1052736"/>
                <a:ext cx="11485848" cy="5110566"/>
              </a:xfrm>
            </p:spPr>
            <p:txBody>
              <a:bodyPr/>
              <a:lstStyle/>
              <a:p>
                <a:pPr hangingPunct="0">
                  <a:spcAft>
                    <a:spcPts val="0"/>
                  </a:spcAft>
                </a:pPr>
                <a:r>
                  <a:rPr lang="zh-CN" altLang="zh-CN"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王　曰：</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若　是其 甚与？</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齐宣王说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真的像这么严重吗</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曰： </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殆</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①</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en-US"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有 甚 焉。缘　 木 求鱼， 虽 不得鱼，</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恐怕比这还严重。爬上树去找鱼</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虽然找不到鱼</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无　 后灾；　 以　若 所为，　　求 若 所　　 欲，　尽心</a:t>
                </a:r>
                <a:endParaRPr lang="zh-CN" altLang="zh-CN" sz="105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没有什么后祸</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假使以这样的做法</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去谋求这些想要的东西</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又尽心</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力而为之， 后必有 灾。</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mj-ea"/>
                            <a:cs typeface="Times New Roman" panose="02020603050405020304" pitchFamily="18" charset="0"/>
                          </a:rPr>
                        </m:ctrlPr>
                      </m:sSupPr>
                      <m:e>
                        <m:r>
                          <m:rPr>
                            <m:nor/>
                          </m:rPr>
                          <a:rPr lang="en-US" altLang="zh-CN" b="1" u="sng">
                            <a:solidFill>
                              <a:srgbClr val="000000"/>
                            </a:solidFill>
                            <a:uFill>
                              <a:solidFill>
                                <a:srgbClr val="000000"/>
                              </a:solidFill>
                            </a:uFill>
                            <a:latin typeface="+mj-ea"/>
                            <a:ea typeface="+mj-ea"/>
                            <a:cs typeface="Times New Roman" panose="02020603050405020304" pitchFamily="18" charset="0"/>
                          </a:rPr>
                          <m:t>”</m:t>
                        </m:r>
                      </m:e>
                      <m:sup>
                        <m:r>
                          <m:rPr>
                            <m:nor/>
                          </m:rPr>
                          <a:rPr lang="en-US" altLang="zh-CN" b="1" u="sng" smtClean="0">
                            <a:solidFill>
                              <a:srgbClr val="FF0000"/>
                            </a:solidFill>
                            <a:uFill>
                              <a:solidFill>
                                <a:srgbClr val="000000"/>
                              </a:solidFill>
                            </a:uFill>
                            <a:ea typeface="+mj-ea"/>
                            <a:cs typeface="Cambria Math" panose="02040503050406030204" pitchFamily="18" charset="0"/>
                          </a:rPr>
                          <m:t>⓱</m:t>
                        </m:r>
                      </m:sup>
                    </m:sSup>
                  </m:oMath>
                </a14:m>
                <a:endParaRPr lang="en-US" altLang="zh-CN" b="1" u="sng" dirty="0" smtClean="0">
                  <a:solidFill>
                    <a:srgbClr val="000000"/>
                  </a:solidFill>
                  <a:uFill>
                    <a:solidFill>
                      <a:srgbClr val="000000"/>
                    </a:solidFill>
                  </a:uFill>
                  <a:latin typeface="Times New Roman" panose="02020603050405020304" pitchFamily="18" charset="0"/>
                  <a:ea typeface="+mj-ea"/>
                  <a:cs typeface="Cambria Math" panose="02040503050406030204" pitchFamily="18" charset="0"/>
                </a:endParaRPr>
              </a:p>
              <a:p>
                <a:pPr hangingPunct="0">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尽力地去做</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此后必然有灾祸。</a:t>
                </a:r>
                <a:r>
                  <a:rPr lang="en-US" altLang="zh-CN" b="1" dirty="0" smtClean="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4" name="内容占位符 1"/>
              <p:cNvSpPr>
                <a:spLocks noGrp="1" noRot="1" noChangeAspect="1" noMove="1" noResize="1" noEditPoints="1" noAdjustHandles="1" noChangeArrowheads="1" noChangeShapeType="1" noTextEdit="1"/>
              </p:cNvSpPr>
              <p:nvPr>
                <p:ph idx="1"/>
              </p:nvPr>
            </p:nvSpPr>
            <p:spPr>
              <a:xfrm>
                <a:off x="360854" y="1052736"/>
                <a:ext cx="11485848" cy="5110566"/>
              </a:xfrm>
              <a:blipFill>
                <a:blip r:embed="rId2"/>
                <a:stretch>
                  <a:fillRect l="-796" r="-849" b="-11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7503106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1"/>
          <p:cNvSpPr txBox="1">
            <a:spLocks/>
          </p:cNvSpPr>
          <p:nvPr/>
        </p:nvSpPr>
        <p:spPr bwMode="auto">
          <a:xfrm>
            <a:off x="334566" y="1628800"/>
            <a:ext cx="11485848" cy="576248"/>
          </a:xfrm>
          <a:prstGeom prst="rect">
            <a:avLst/>
          </a:prstGeom>
          <a:noFill/>
          <a:ln w="19050">
            <a:solidFill>
              <a:srgbClr val="EF412A"/>
            </a:solidFill>
            <a:prstDash val="sys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①</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殆</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恐怕</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可能。</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4" name="图片 3"/>
          <p:cNvPicPr>
            <a:picLocks noChangeAspect="1"/>
          </p:cNvPicPr>
          <p:nvPr/>
        </p:nvPicPr>
        <p:blipFill>
          <a:blip r:embed="rId2"/>
          <a:stretch>
            <a:fillRect/>
          </a:stretch>
        </p:blipFill>
        <p:spPr>
          <a:xfrm>
            <a:off x="334566" y="2420888"/>
            <a:ext cx="11593288" cy="1872208"/>
          </a:xfrm>
          <a:prstGeom prst="rect">
            <a:avLst/>
          </a:prstGeom>
        </p:spPr>
      </p:pic>
      <p:sp>
        <p:nvSpPr>
          <p:cNvPr id="5" name="内容占位符 2"/>
          <p:cNvSpPr txBox="1">
            <a:spLocks/>
          </p:cNvSpPr>
          <p:nvPr/>
        </p:nvSpPr>
        <p:spPr bwMode="auto">
          <a:xfrm>
            <a:off x="360854" y="2924944"/>
            <a:ext cx="11485848"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US"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孟子</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兼用比喻、对比的修辞手法，突出</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以若所为，求若所欲</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的荒谬与危险，使齐宣王接受自己的观点。</a:t>
            </a:r>
            <a:endPar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clrChange>
              <a:clrFrom>
                <a:srgbClr val="FEF2E3"/>
              </a:clrFrom>
              <a:clrTo>
                <a:srgbClr val="FEF2E3">
                  <a:alpha val="0"/>
                </a:srgbClr>
              </a:clrTo>
            </a:clrChange>
          </a:blip>
          <a:stretch>
            <a:fillRect/>
          </a:stretch>
        </p:blipFill>
        <p:spPr>
          <a:xfrm>
            <a:off x="5591150" y="2420888"/>
            <a:ext cx="981752" cy="550739"/>
          </a:xfrm>
          <a:prstGeom prst="rect">
            <a:avLst/>
          </a:prstGeom>
        </p:spPr>
      </p:pic>
      <p:pic>
        <p:nvPicPr>
          <p:cNvPr id="8" name="图片 7"/>
          <p:cNvPicPr/>
          <p:nvPr/>
        </p:nvPicPr>
        <p:blipFill>
          <a:blip r:embed="rId4">
            <a:clrChange>
              <a:clrFrom>
                <a:srgbClr val="FFFDFA"/>
              </a:clrFrom>
              <a:clrTo>
                <a:srgbClr val="FFFDFA">
                  <a:alpha val="0"/>
                </a:srgbClr>
              </a:clrTo>
            </a:clrChange>
          </a:blip>
          <a:stretch>
            <a:fillRect/>
          </a:stretch>
        </p:blipFill>
        <p:spPr>
          <a:xfrm>
            <a:off x="910630" y="3068960"/>
            <a:ext cx="372869" cy="372869"/>
          </a:xfrm>
          <a:prstGeom prst="rect">
            <a:avLst/>
          </a:prstGeom>
        </p:spPr>
      </p:pic>
    </p:spTree>
    <p:extLst>
      <p:ext uri="{BB962C8B-B14F-4D97-AF65-F5344CB8AC3E}">
        <p14:creationId xmlns:p14="http://schemas.microsoft.com/office/powerpoint/2010/main" val="162892666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内容占位符 1"/>
              <p:cNvSpPr>
                <a:spLocks noGrp="1"/>
              </p:cNvSpPr>
              <p:nvPr>
                <p:ph idx="1"/>
              </p:nvPr>
            </p:nvSpPr>
            <p:spPr>
              <a:xfrm>
                <a:off x="360854" y="1412776"/>
                <a:ext cx="11485848" cy="2649700"/>
              </a:xfrm>
            </p:spPr>
            <p:txBody>
              <a:bodyPr/>
              <a:lstStyle/>
              <a:p>
                <a:pPr hangingPunct="0">
                  <a:spcAft>
                    <a:spcPts val="0"/>
                  </a:spcAf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曰：</a:t>
                </a:r>
                <a:r>
                  <a:rPr lang="en-US" altLang="zh-CN" b="1" u="sng">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可得闻 与？</a:t>
                </a:r>
                <a:r>
                  <a:rPr lang="en-US" altLang="zh-CN" b="1" u="sng">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齐宣王</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可以让我听听吗</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曰：　　</a:t>
                </a:r>
                <a:r>
                  <a:rPr lang="en-US" altLang="zh-CN" b="1" u="sng">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邹</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①</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人与楚人 战，则 王 以为孰胜？</a:t>
                </a:r>
                <a:r>
                  <a:rPr lang="en-US" altLang="zh-CN" b="1" u="sng">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邹国人和楚国人打仗</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那么大王认为谁会获胜</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smtClean="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xmlns="">
          <p:sp>
            <p:nvSpPr>
              <p:cNvPr id="4" name="内容占位符 1"/>
              <p:cNvSpPr>
                <a:spLocks noGrp="1" noRot="1" noChangeAspect="1" noMove="1" noResize="1" noEditPoints="1" noAdjustHandles="1" noChangeArrowheads="1" noChangeShapeType="1" noTextEdit="1"/>
              </p:cNvSpPr>
              <p:nvPr>
                <p:ph idx="1"/>
              </p:nvPr>
            </p:nvSpPr>
            <p:spPr>
              <a:xfrm>
                <a:off x="360854" y="1412776"/>
                <a:ext cx="11485848" cy="2649700"/>
              </a:xfrm>
              <a:blipFill>
                <a:blip r:embed="rId2"/>
                <a:stretch>
                  <a:fillRect b="-3687"/>
                </a:stretch>
              </a:blipFill>
            </p:spPr>
            <p:txBody>
              <a:bodyPr/>
              <a:lstStyle/>
              <a:p>
                <a:r>
                  <a:rPr lang="zh-CN" altLang="en-US">
                    <a:noFill/>
                  </a:rPr>
                  <a:t> </a:t>
                </a:r>
              </a:p>
            </p:txBody>
          </p:sp>
        </mc:Fallback>
      </mc:AlternateContent>
      <p:sp>
        <p:nvSpPr>
          <p:cNvPr id="3" name="内容占位符 1"/>
          <p:cNvSpPr txBox="1">
            <a:spLocks/>
          </p:cNvSpPr>
          <p:nvPr/>
        </p:nvSpPr>
        <p:spPr bwMode="auto">
          <a:xfrm>
            <a:off x="334566" y="4149080"/>
            <a:ext cx="11485848" cy="576248"/>
          </a:xfrm>
          <a:prstGeom prst="rect">
            <a:avLst/>
          </a:prstGeom>
          <a:noFill/>
          <a:ln w="19050">
            <a:solidFill>
              <a:srgbClr val="EF412A"/>
            </a:solidFill>
            <a:prstDash val="sys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①</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邹</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当时的一个小国</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在今山东邹城、滕州一带。</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928129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内容占位符 1"/>
              <p:cNvSpPr>
                <a:spLocks noGrp="1"/>
              </p:cNvSpPr>
              <p:nvPr>
                <p:ph idx="1"/>
              </p:nvPr>
            </p:nvSpPr>
            <p:spPr>
              <a:xfrm>
                <a:off x="360854" y="966701"/>
                <a:ext cx="11485848" cy="5198603"/>
              </a:xfrm>
            </p:spPr>
            <p:txBody>
              <a:bodyPr/>
              <a:lstStyle/>
              <a:p>
                <a:pPr hangingPunct="0">
                  <a:lnSpc>
                    <a:spcPct val="130000"/>
                  </a:lnSpc>
                  <a:spcAft>
                    <a:spcPts val="0"/>
                  </a:spcAft>
                </a:pP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曰： </a:t>
                </a:r>
                <a:r>
                  <a:rPr lang="en-US" altLang="zh-CN" b="1" u="sng">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楚 人胜。</a:t>
                </a:r>
                <a:r>
                  <a:rPr lang="en-US" altLang="zh-CN" b="1" u="sng">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hangingPunct="0">
                  <a:lnSpc>
                    <a:spcPct val="130000"/>
                  </a:lnSpc>
                  <a:spcAft>
                    <a:spcPts val="0"/>
                  </a:spcAf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齐宣王</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楚国人会获胜。</a:t>
                </a:r>
                <a:r>
                  <a:rPr lang="en-US" altLang="zh-CN" b="1">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30000"/>
                  </a:lnSpc>
                  <a:spcAft>
                    <a:spcPts val="0"/>
                  </a:spcAf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曰：</a:t>
                </a:r>
                <a:r>
                  <a:rPr lang="en-US" altLang="zh-CN" b="1" u="sng">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然则　　　小 固　 不可以　敌　 大， 寡</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30000"/>
                  </a:lnSpc>
                  <a:spcAft>
                    <a:spcPts val="0"/>
                  </a:spcAf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小国本来就不可以与大国为敌</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人少的</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30000"/>
                  </a:lnSpc>
                  <a:spcAft>
                    <a:spcPts val="0"/>
                  </a:spcAft>
                </a:pPr>
                <a:r>
                  <a:rPr lang="zh-CN" altLang="zh-CN" b="1" u="sng"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固 不可以敌　　　　　众， 弱　固　 不可以敌</a:t>
                </a:r>
                <a:endParaRPr lang="zh-CN" altLang="zh-CN" sz="105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30000"/>
                  </a:lnSpc>
                  <a:spcAft>
                    <a:spcPts val="0"/>
                  </a:spcAft>
                </a:pP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国家本来就不可以与人多的国家为敌</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弱国本来就不可以与强国为</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30000"/>
                  </a:lnSpc>
                  <a:spcAft>
                    <a:spcPts val="0"/>
                  </a:spcAft>
                </a:pPr>
                <a:r>
                  <a:rPr lang="zh-CN" altLang="zh-CN" b="1" u="sng"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强。海内之地，方 千里　者　　 九</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①</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b="1" u="sng" baseline="3000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齐</a:t>
                </a:r>
                <a:r>
                  <a:rPr lang="zh-CN" altLang="zh-CN" b="1" u="sng" baseline="3000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集</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②</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30000"/>
                  </a:lnSpc>
                  <a:spcAft>
                    <a:spcPts val="0"/>
                  </a:spcAft>
                </a:pP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敌。天下的土地</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纵横各一千里的地方有九块</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齐国的土地总算起来</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30000"/>
                  </a:lnSpc>
                  <a:spcAft>
                    <a:spcPts val="0"/>
                  </a:spcAft>
                </a:pPr>
                <a:r>
                  <a:rPr lang="zh-CN" altLang="zh-CN" b="1" u="sng"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有　其一。以一　　　服 八，　 何　以　异　于　邹</a:t>
                </a:r>
                <a:endParaRPr lang="zh-CN" altLang="zh-CN" sz="105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30000"/>
                  </a:lnSpc>
                  <a:spcAft>
                    <a:spcPts val="0"/>
                  </a:spcAft>
                </a:pP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也只有九分之一。以一份力量去降服八份</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这与邹国和楚国打仗有</a:t>
                </a:r>
                <a:r>
                  <a:rPr lang="zh-CN" altLang="zh-CN" b="1"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xmlns="">
          <p:sp>
            <p:nvSpPr>
              <p:cNvPr id="4" name="内容占位符 1"/>
              <p:cNvSpPr>
                <a:spLocks noGrp="1" noRot="1" noChangeAspect="1" noMove="1" noResize="1" noEditPoints="1" noAdjustHandles="1" noChangeArrowheads="1" noChangeShapeType="1" noTextEdit="1"/>
              </p:cNvSpPr>
              <p:nvPr>
                <p:ph idx="1"/>
              </p:nvPr>
            </p:nvSpPr>
            <p:spPr>
              <a:xfrm>
                <a:off x="360854" y="966701"/>
                <a:ext cx="11485848" cy="5198603"/>
              </a:xfrm>
              <a:blipFill>
                <a:blip r:embed="rId2"/>
                <a:stretch>
                  <a:fillRect l="-796" t="-117" r="-849" b="-140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23704334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内容占位符 1"/>
              <p:cNvSpPr>
                <a:spLocks noGrp="1"/>
              </p:cNvSpPr>
              <p:nvPr>
                <p:ph idx="1"/>
              </p:nvPr>
            </p:nvSpPr>
            <p:spPr>
              <a:xfrm>
                <a:off x="360854" y="401041"/>
                <a:ext cx="11485848" cy="6268319"/>
              </a:xfrm>
            </p:spPr>
            <p:txBody>
              <a:bodyPr/>
              <a:lstStyle/>
              <a:p>
                <a:pPr hangingPunct="0">
                  <a:lnSpc>
                    <a:spcPct val="130000"/>
                  </a:lnSpc>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敌</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楚 哉？盖　亦 反 其本　矣</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③</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今　王　 发政</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30000"/>
                  </a:lnSpc>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么不同呢</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为什么不回到根本上来呢</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现在大王发布政令</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施</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30000"/>
                  </a:lnSpc>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施仁</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④</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，使天下仕者皆 欲 立　于　王 之朝，耕　 者皆 欲</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30000"/>
                  </a:lnSpc>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行仁政</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使天下当官的人都想到大王的朝廷来做官</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耕地的人都想到</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30000"/>
                  </a:lnSpc>
                  <a:spcAft>
                    <a:spcPts val="0"/>
                  </a:spcAft>
                </a:pPr>
                <a:r>
                  <a:rPr lang="en-US"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耕　于 王 之 野，商　　 贾皆欲　　　藏于　王 之 市，</a:t>
                </a:r>
                <a:endParaRPr lang="zh-CN" altLang="zh-CN" sz="105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30000"/>
                  </a:lnSpc>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大王的田野来耕作</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做生意的人都想</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把货物</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储存在大王的市场上</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30000"/>
                  </a:lnSpc>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行　 旅皆欲 出 于王 之 涂</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⑤</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天下之欲疾</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⑥</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其 君　 者皆</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30000"/>
                  </a:lnSpc>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行路的人都想行走在大王的道路上</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各国那些憎恨他们君主的人都</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lnSpc>
                    <a:spcPct val="130000"/>
                  </a:lnSpc>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欲赴诉</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⑦</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于 王。　 其 若是，孰　能 御 之？</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m:rPr>
                            <m:nor/>
                          </m:rPr>
                          <a:rPr lang="en-US" altLang="zh-CN" b="1" u="sng">
                            <a:solidFill>
                              <a:srgbClr val="000000"/>
                            </a:solidFill>
                            <a:uFill>
                              <a:solidFill>
                                <a:srgbClr val="000000"/>
                              </a:solidFill>
                            </a:uFill>
                            <a:latin typeface="+mj-ea"/>
                            <a:ea typeface="+mj-ea"/>
                            <a:cs typeface="Times New Roman" panose="02020603050405020304" pitchFamily="18" charset="0"/>
                          </a:rPr>
                          <m:t>”</m:t>
                        </m:r>
                      </m:e>
                      <m:sup>
                        <m:r>
                          <m:rPr>
                            <m:nor/>
                          </m:rPr>
                          <a:rPr lang="en-US" altLang="zh-CN" b="1" u="sng" smtClean="0">
                            <a:solidFill>
                              <a:srgbClr val="FF0000"/>
                            </a:solidFill>
                            <a:uFill>
                              <a:solidFill>
                                <a:srgbClr val="000000"/>
                              </a:solidFill>
                            </a:uFill>
                            <a:latin typeface="Cambria Math" panose="02040503050406030204" pitchFamily="18" charset="0"/>
                            <a:ea typeface="宋体" panose="02010600030101010101" pitchFamily="2" charset="-122"/>
                            <a:cs typeface="Cambria Math" panose="02040503050406030204" pitchFamily="18" charset="0"/>
                          </a:rPr>
                          <m:t>⓲</m:t>
                        </m:r>
                      </m:sup>
                    </m:sSup>
                  </m:oMath>
                </a14:m>
                <a:endParaRPr lang="en-US"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Cambria Math" panose="02040503050406030204" pitchFamily="18" charset="0"/>
                </a:endParaRPr>
              </a:p>
              <a:p>
                <a:pPr hangingPunct="0">
                  <a:lnSpc>
                    <a:spcPct val="130000"/>
                  </a:lnSpc>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想向大王奔走求告。如果像这样</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谁还能抵挡呢</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smtClean="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4" name="内容占位符 1"/>
              <p:cNvSpPr>
                <a:spLocks noGrp="1" noRot="1" noChangeAspect="1" noMove="1" noResize="1" noEditPoints="1" noAdjustHandles="1" noChangeArrowheads="1" noChangeShapeType="1" noTextEdit="1"/>
              </p:cNvSpPr>
              <p:nvPr>
                <p:ph idx="1"/>
              </p:nvPr>
            </p:nvSpPr>
            <p:spPr>
              <a:xfrm>
                <a:off x="360854" y="401041"/>
                <a:ext cx="11485848" cy="6268319"/>
              </a:xfrm>
              <a:blipFill>
                <a:blip r:embed="rId2"/>
                <a:stretch>
                  <a:fillRect l="-796" r="-849" b="-97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5285009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1"/>
          <p:cNvSpPr txBox="1">
            <a:spLocks/>
          </p:cNvSpPr>
          <p:nvPr/>
        </p:nvSpPr>
        <p:spPr bwMode="auto">
          <a:xfrm>
            <a:off x="360854" y="2852936"/>
            <a:ext cx="11485848" cy="2792239"/>
          </a:xfrm>
          <a:prstGeom prst="rect">
            <a:avLst/>
          </a:prstGeom>
          <a:noFill/>
          <a:ln w="19050">
            <a:solidFill>
              <a:srgbClr val="EF412A"/>
            </a:solidFill>
            <a:prstDash val="sys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dist">
              <a:spcAft>
                <a:spcPts val="0"/>
              </a:spcAft>
            </a:pPr>
            <a:r>
              <a:rPr lang="en-US" altLang="zh-CN" b="1" spc="-100">
                <a:solidFill>
                  <a:srgbClr val="000000"/>
                </a:solidFill>
                <a:latin typeface="宋体" panose="02010600030101010101" pitchFamily="2" charset="-122"/>
                <a:ea typeface="宋体" panose="02010600030101010101" pitchFamily="2" charset="-122"/>
                <a:cs typeface="Times New Roman" panose="02020603050405020304" pitchFamily="18" charset="0"/>
              </a:rPr>
              <a:t>①</a:t>
            </a:r>
            <a:r>
              <a:rPr lang="zh-CN" altLang="zh-CN"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方千里者九</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纵横各一千里的地方有九块。这是当时流行的说法。《礼记</a:t>
            </a:r>
            <a:r>
              <a:rPr lang="en-US" altLang="zh-CN" b="1" i="1" spc="-1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zh-CN" altLang="zh-CN"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王制》</a:t>
            </a:r>
            <a:r>
              <a:rPr lang="zh-CN" altLang="zh-CN" b="1" spc="-1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b="1" spc="-1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pPr>
            <a:r>
              <a:rPr lang="en-US" altLang="zh-CN" b="1" smtClean="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凡四海之内九州</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州方千里。</a:t>
            </a:r>
            <a:r>
              <a:rPr lang="en-US" altLang="zh-CN"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②</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集</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集聚</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这里指总计面积。</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③</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盖</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hé</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亦反其本矣</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为什么不回到根本上来呢</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盖</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a:t>
            </a:r>
            <a:r>
              <a:rPr lang="en-US" altLang="zh-CN"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盍</a:t>
            </a:r>
            <a:r>
              <a:rPr lang="en-US" altLang="zh-CN"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何不。亦</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用在句首或句中加强语气。本</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指仁政王道。</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④</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发政施仁</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发布政令</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施行仁政。</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⑤</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涂</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a:t>
            </a:r>
            <a:r>
              <a:rPr lang="en-US" altLang="zh-CN"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途</a:t>
            </a:r>
            <a:r>
              <a:rPr lang="en-US" altLang="zh-CN"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道路。</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⑥</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疾</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憎恨。</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⑦</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赴诉</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奔走求告。</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内容占位符 1"/>
          <p:cNvSpPr txBox="1">
            <a:spLocks/>
          </p:cNvSpPr>
          <p:nvPr/>
        </p:nvSpPr>
        <p:spPr bwMode="auto">
          <a:xfrm>
            <a:off x="360854" y="1700808"/>
            <a:ext cx="11485848"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dist">
              <a:spcAft>
                <a:spcPts val="0"/>
              </a:spcAft>
            </a:pPr>
            <a:r>
              <a:rPr lang="en-US"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从反面论述</a:t>
            </a:r>
            <a:r>
              <a:rPr lang="en-US" altLang="zh-CN" b="1"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霸道</a:t>
            </a:r>
            <a:r>
              <a:rPr lang="en-US" altLang="zh-CN" b="1"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的危害，敦促齐宣王彻底改弦易辙，放弃</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霸道，</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实行</a:t>
            </a:r>
            <a:endParaRPr lang="en-US"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pP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王道。</a:t>
            </a:r>
            <a:endPar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8" name="图片 7"/>
          <p:cNvPicPr>
            <a:picLocks noChangeAspect="1"/>
          </p:cNvPicPr>
          <p:nvPr/>
        </p:nvPicPr>
        <p:blipFill>
          <a:blip r:embed="rId2"/>
          <a:stretch>
            <a:fillRect/>
          </a:stretch>
        </p:blipFill>
        <p:spPr>
          <a:xfrm>
            <a:off x="334566" y="1772816"/>
            <a:ext cx="1140341" cy="513780"/>
          </a:xfrm>
          <a:prstGeom prst="rect">
            <a:avLst/>
          </a:prstGeom>
        </p:spPr>
      </p:pic>
    </p:spTree>
    <p:extLst>
      <p:ext uri="{BB962C8B-B14F-4D97-AF65-F5344CB8AC3E}">
        <p14:creationId xmlns:p14="http://schemas.microsoft.com/office/powerpoint/2010/main" val="61683462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334566" y="1334373"/>
            <a:ext cx="11593288" cy="3966835"/>
          </a:xfrm>
          <a:prstGeom prst="rect">
            <a:avLst/>
          </a:prstGeom>
        </p:spPr>
      </p:pic>
      <p:sp>
        <p:nvSpPr>
          <p:cNvPr id="5" name="内容占位符 2"/>
          <p:cNvSpPr txBox="1">
            <a:spLocks/>
          </p:cNvSpPr>
          <p:nvPr/>
        </p:nvSpPr>
        <p:spPr bwMode="auto">
          <a:xfrm>
            <a:off x="360854" y="1838429"/>
            <a:ext cx="11485848"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dist">
              <a:spcAft>
                <a:spcPts val="0"/>
              </a:spcAft>
            </a:pPr>
            <a:r>
              <a:rPr lang="en-US"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孟子</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步步紧逼，首先以邹与楚战为喻，说明齐若与天下对抗，强弱不均之势显而易见，然后通过</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小固不可以敌大，寡固不可以敌众，弱固不可以敌强</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a:t>
            </a:r>
            <a:endParaRPr lang="en-US"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pP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，引出小不敌大、寡不敌众、弱不敌强的结论，以使齐宣王彻底放弃</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霸道</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。最后提出如果齐国能够施行仁政，那么这些差异将不再是无法逾越的鸿沟。</a:t>
            </a:r>
            <a:endPar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这种对比论证的方式，强调了仁政在增强国家实力、赢得民心方面的重要性。霸道</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的危害既已讲清，孟子再正面铺写施行仁政王道的威力，就不能不令齐宣王接受了。</a:t>
            </a:r>
            <a:endParaRPr lang="zh-CN" altLang="zh-CN" spc="-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clrChange>
              <a:clrFrom>
                <a:srgbClr val="FEF2E3"/>
              </a:clrFrom>
              <a:clrTo>
                <a:srgbClr val="FEF2E3">
                  <a:alpha val="0"/>
                </a:srgbClr>
              </a:clrTo>
            </a:clrChange>
          </a:blip>
          <a:stretch>
            <a:fillRect/>
          </a:stretch>
        </p:blipFill>
        <p:spPr>
          <a:xfrm>
            <a:off x="5591150" y="1334373"/>
            <a:ext cx="981752" cy="550739"/>
          </a:xfrm>
          <a:prstGeom prst="rect">
            <a:avLst/>
          </a:prstGeom>
        </p:spPr>
      </p:pic>
      <p:pic>
        <p:nvPicPr>
          <p:cNvPr id="8" name="图片 7"/>
          <p:cNvPicPr/>
          <p:nvPr/>
        </p:nvPicPr>
        <p:blipFill>
          <a:blip r:embed="rId4">
            <a:clrChange>
              <a:clrFrom>
                <a:srgbClr val="FFFCFD"/>
              </a:clrFrom>
              <a:clrTo>
                <a:srgbClr val="FFFCFD">
                  <a:alpha val="0"/>
                </a:srgbClr>
              </a:clrTo>
            </a:clrChange>
          </a:blip>
          <a:stretch>
            <a:fillRect/>
          </a:stretch>
        </p:blipFill>
        <p:spPr>
          <a:xfrm>
            <a:off x="766614" y="1988840"/>
            <a:ext cx="379537" cy="379537"/>
          </a:xfrm>
          <a:prstGeom prst="rect">
            <a:avLst/>
          </a:prstGeom>
        </p:spPr>
      </p:pic>
    </p:spTree>
    <p:extLst>
      <p:ext uri="{BB962C8B-B14F-4D97-AF65-F5344CB8AC3E}">
        <p14:creationId xmlns:p14="http://schemas.microsoft.com/office/powerpoint/2010/main" val="185225517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内容占位符 1"/>
              <p:cNvSpPr>
                <a:spLocks noGrp="1"/>
              </p:cNvSpPr>
              <p:nvPr>
                <p:ph idx="1"/>
              </p:nvPr>
            </p:nvSpPr>
            <p:spPr>
              <a:xfrm>
                <a:off x="360854" y="980728"/>
                <a:ext cx="11485848" cy="3131242"/>
              </a:xfrm>
            </p:spPr>
            <p:txBody>
              <a:bodyPr/>
              <a:lstStyle/>
              <a:p>
                <a:pPr algn="dist"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王　曰：</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吾惛</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①</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，不能进于是矣。 愿 夫子 辅　　吾</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齐宣王说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我糊涂</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不能达到这一步。希望先生帮助</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志</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②</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，明以　教我。我 虽不敏</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③</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，请尝试之。</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m:rPr>
                            <m:nor/>
                          </m:rPr>
                          <a:rPr lang="en-US" altLang="zh-CN" b="1" u="sng">
                            <a:solidFill>
                              <a:srgbClr val="000000"/>
                            </a:solidFill>
                            <a:uFill>
                              <a:solidFill>
                                <a:srgbClr val="000000"/>
                              </a:solidFill>
                            </a:uFill>
                            <a:latin typeface="+mn-ea"/>
                            <a:cs typeface="Times New Roman" panose="02020603050405020304" pitchFamily="18" charset="0"/>
                          </a:rPr>
                          <m:t>”</m:t>
                        </m:r>
                      </m:e>
                      <m:sup>
                        <m:r>
                          <m:rPr>
                            <m:nor/>
                          </m:rPr>
                          <a:rPr lang="en-US" altLang="zh-CN" b="1" u="sng" smtClean="0">
                            <a:solidFill>
                              <a:srgbClr val="FF0000"/>
                            </a:solidFill>
                            <a:uFill>
                              <a:solidFill>
                                <a:srgbClr val="000000"/>
                              </a:solidFill>
                            </a:uFill>
                            <a:latin typeface="Cambria Math" panose="02040503050406030204" pitchFamily="18" charset="0"/>
                            <a:ea typeface="宋体" panose="02010600030101010101" pitchFamily="2" charset="-122"/>
                            <a:cs typeface="Cambria Math" panose="02040503050406030204" pitchFamily="18" charset="0"/>
                          </a:rPr>
                          <m:t>⓳</m:t>
                        </m:r>
                      </m:sup>
                    </m:sSup>
                  </m:oMath>
                </a14:m>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志愿</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明白地教导我。我虽然愚钝</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请允许我试行。</a:t>
                </a:r>
                <a:r>
                  <a:rPr lang="en-US" altLang="zh-CN" b="1" dirty="0" smtClean="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4" name="内容占位符 1"/>
              <p:cNvSpPr>
                <a:spLocks noGrp="1" noRot="1" noChangeAspect="1" noMove="1" noResize="1" noEditPoints="1" noAdjustHandles="1" noChangeArrowheads="1" noChangeShapeType="1" noTextEdit="1"/>
              </p:cNvSpPr>
              <p:nvPr>
                <p:ph idx="1"/>
              </p:nvPr>
            </p:nvSpPr>
            <p:spPr>
              <a:xfrm>
                <a:off x="360854" y="980728"/>
                <a:ext cx="11485848" cy="3131242"/>
              </a:xfrm>
              <a:blipFill>
                <a:blip r:embed="rId2"/>
                <a:stretch>
                  <a:fillRect l="-796" r="-849" b="-584"/>
                </a:stretch>
              </a:blipFill>
            </p:spPr>
            <p:txBody>
              <a:bodyPr/>
              <a:lstStyle/>
              <a:p>
                <a:r>
                  <a:rPr lang="zh-CN" altLang="en-US">
                    <a:noFill/>
                  </a:rPr>
                  <a:t> </a:t>
                </a:r>
              </a:p>
            </p:txBody>
          </p:sp>
        </mc:Fallback>
      </mc:AlternateContent>
      <p:sp>
        <p:nvSpPr>
          <p:cNvPr id="3" name="内容占位符 1"/>
          <p:cNvSpPr txBox="1">
            <a:spLocks/>
          </p:cNvSpPr>
          <p:nvPr/>
        </p:nvSpPr>
        <p:spPr bwMode="auto">
          <a:xfrm>
            <a:off x="369998" y="4149080"/>
            <a:ext cx="11485848" cy="1130246"/>
          </a:xfrm>
          <a:prstGeom prst="rect">
            <a:avLst/>
          </a:prstGeom>
          <a:noFill/>
          <a:ln w="19050">
            <a:solidFill>
              <a:srgbClr val="EF412A"/>
            </a:solidFill>
            <a:prstDash val="sys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dist">
              <a:spcAft>
                <a:spcPts val="0"/>
              </a:spcAft>
            </a:pP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①</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惛</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hūn</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不明事理</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糊涂。</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②</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辅吾志</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帮助</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我的志愿。</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③</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不敏</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愚</a:t>
            </a:r>
            <a:endParaRPr lang="en-US" altLang="zh-CN" b="1"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a:spcAft>
                <a:spcPts val="0"/>
              </a:spcAft>
            </a:pPr>
            <a:r>
              <a:rPr lang="zh-CN" altLang="zh-CN" b="1"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钝</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。谦辞。敏</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聪慧。</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026597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1484784"/>
            <a:ext cx="11485848" cy="4893647"/>
          </a:xfrm>
        </p:spPr>
        <p:txBody>
          <a:bodyPr/>
          <a:lstStyle/>
          <a:p>
            <a:pPr algn="ctr" hangingPunct="0">
              <a:lnSpc>
                <a:spcPct val="130000"/>
              </a:lnSpc>
              <a:spcAft>
                <a:spcPts val="0"/>
              </a:spcAft>
            </a:pPr>
            <a:r>
              <a:rPr lang="zh-CN" altLang="zh-CN" b="1">
                <a:solidFill>
                  <a:srgbClr val="F58A00"/>
                </a:solidFill>
                <a:latin typeface="Times New Roman" panose="02020603050405020304" pitchFamily="18" charset="0"/>
                <a:ea typeface="宋体" panose="02010600030101010101" pitchFamily="2" charset="-122"/>
                <a:cs typeface="Times New Roman" panose="02020603050405020304" pitchFamily="18" charset="0"/>
              </a:rPr>
              <a:t>诸 子 散 文</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lnSpc>
                <a:spcPct val="130000"/>
              </a:lnSpc>
              <a:spcAft>
                <a:spcPts val="0"/>
              </a:spcAft>
            </a:pPr>
            <a:r>
              <a:rPr lang="en-US"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春秋</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战国时期，</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百家竞作，九流并起。</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在这一时期影响比较大的思想流派有四家，分别是儒家、法家、道家、墨家。各种思想流派的代表人物纷纷著书立说，宣传自己的社会政治主张，被称为</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诸子散文</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u="wavy">
                <a:solidFill>
                  <a:srgbClr val="000000"/>
                </a:solidFill>
                <a:uFill>
                  <a:solidFill>
                    <a:srgbClr val="00B0F0"/>
                  </a:solidFill>
                </a:uFill>
                <a:latin typeface="Times New Roman" panose="02020603050405020304" pitchFamily="18" charset="0"/>
                <a:ea typeface="宋体" panose="02010600030101010101" pitchFamily="2" charset="-122"/>
                <a:cs typeface="Times New Roman" panose="02020603050405020304" pitchFamily="18" charset="0"/>
              </a:rPr>
              <a:t>诸子散文指春秋战国时期各个学派的著作，反映了不同学派的思想倾向、政治主张和哲学观点。</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lnSpc>
                <a:spcPct val="130000"/>
              </a:lnSpc>
              <a:spcAft>
                <a:spcPts val="0"/>
              </a:spcAf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诸子散文的发展大致经历了三个阶段。</a:t>
            </a:r>
            <a:r>
              <a:rPr lang="zh-CN" altLang="zh-CN" b="1" u="wavy">
                <a:solidFill>
                  <a:srgbClr val="000000"/>
                </a:solidFill>
                <a:uFill>
                  <a:solidFill>
                    <a:srgbClr val="00B0F0"/>
                  </a:solidFill>
                </a:uFill>
                <a:latin typeface="Times New Roman" panose="02020603050405020304" pitchFamily="18" charset="0"/>
                <a:ea typeface="宋体" panose="02010600030101010101" pitchFamily="2" charset="-122"/>
                <a:cs typeface="Times New Roman" panose="02020603050405020304" pitchFamily="18" charset="0"/>
              </a:rPr>
              <a:t>春秋战国之交为第一个发展阶段</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a:t>
            </a:r>
            <a:r>
              <a:rPr lang="zh-CN" altLang="zh-CN" b="1" u="dbl">
                <a:solidFill>
                  <a:srgbClr val="000000"/>
                </a:solidFill>
                <a:uFill>
                  <a:solidFill>
                    <a:srgbClr val="00A54F"/>
                  </a:solidFill>
                </a:uFill>
                <a:latin typeface="Times New Roman" panose="02020603050405020304" pitchFamily="18" charset="0"/>
                <a:ea typeface="宋体" panose="02010600030101010101" pitchFamily="2" charset="-122"/>
                <a:cs typeface="Times New Roman" panose="02020603050405020304" pitchFamily="18" charset="0"/>
              </a:rPr>
              <a:t>《论语》和《墨子》</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为代表。《论语》是较短的语录体散文；《墨子》在对话中有议论，初具议论文的雏形。</a:t>
            </a:r>
            <a:r>
              <a:rPr lang="zh-CN" altLang="zh-CN" b="1" u="wavy">
                <a:solidFill>
                  <a:srgbClr val="000000"/>
                </a:solidFill>
                <a:uFill>
                  <a:solidFill>
                    <a:srgbClr val="00B0F0"/>
                  </a:solidFill>
                </a:uFill>
                <a:latin typeface="Times New Roman" panose="02020603050405020304" pitchFamily="18" charset="0"/>
                <a:ea typeface="宋体" panose="02010600030101010101" pitchFamily="2" charset="-122"/>
                <a:cs typeface="Times New Roman" panose="02020603050405020304" pitchFamily="18" charset="0"/>
              </a:rPr>
              <a:t>战国中期为第二个发展阶段</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a:t>
            </a:r>
            <a:r>
              <a:rPr lang="zh-CN" altLang="zh-CN" b="1" u="dbl">
                <a:solidFill>
                  <a:srgbClr val="000000"/>
                </a:solidFill>
                <a:uFill>
                  <a:solidFill>
                    <a:srgbClr val="00A54F"/>
                  </a:solidFill>
                </a:uFill>
                <a:latin typeface="Times New Roman" panose="02020603050405020304" pitchFamily="18" charset="0"/>
                <a:ea typeface="宋体" panose="02010600030101010101" pitchFamily="2" charset="-122"/>
                <a:cs typeface="Times New Roman" panose="02020603050405020304" pitchFamily="18" charset="0"/>
              </a:rPr>
              <a:t>《孟子》和《庄子》</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为代表。《孟子》是对话体论辩文，《庄子》接近专题论文。</a:t>
            </a:r>
            <a:r>
              <a:rPr lang="zh-CN" altLang="zh-CN" b="1" u="wavy">
                <a:solidFill>
                  <a:srgbClr val="000000"/>
                </a:solidFill>
                <a:uFill>
                  <a:solidFill>
                    <a:srgbClr val="00B0F0"/>
                  </a:solidFill>
                </a:uFill>
                <a:latin typeface="Times New Roman" panose="02020603050405020304" pitchFamily="18" charset="0"/>
                <a:ea typeface="宋体" panose="02010600030101010101" pitchFamily="2" charset="-122"/>
                <a:cs typeface="Times New Roman" panose="02020603050405020304" pitchFamily="18" charset="0"/>
              </a:rPr>
              <a:t>战国后期为第三个发展阶段</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a:t>
            </a:r>
            <a:r>
              <a:rPr lang="zh-CN" altLang="zh-CN" b="1" u="dbl">
                <a:solidFill>
                  <a:srgbClr val="000000"/>
                </a:solidFill>
                <a:uFill>
                  <a:solidFill>
                    <a:srgbClr val="00A54F"/>
                  </a:solidFill>
                </a:uFill>
                <a:latin typeface="Times New Roman" panose="02020603050405020304" pitchFamily="18" charset="0"/>
                <a:ea typeface="宋体" panose="02010600030101010101" pitchFamily="2" charset="-122"/>
                <a:cs typeface="Times New Roman" panose="02020603050405020304" pitchFamily="18" charset="0"/>
              </a:rPr>
              <a:t>《荀子》和《韩非子》</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为代表</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3" name="组合 2"/>
          <p:cNvGrpSpPr/>
          <p:nvPr/>
        </p:nvGrpSpPr>
        <p:grpSpPr>
          <a:xfrm>
            <a:off x="406574" y="980728"/>
            <a:ext cx="1459865" cy="461665"/>
            <a:chOff x="5365274" y="3198168"/>
            <a:chExt cx="1459865" cy="461665"/>
          </a:xfrm>
        </p:grpSpPr>
        <p:pic>
          <p:nvPicPr>
            <p:cNvPr id="4" name="BS23A.eps" descr="id:2147489761;FounderCES"/>
            <p:cNvPicPr/>
            <p:nvPr/>
          </p:nvPicPr>
          <p:blipFill>
            <a:blip r:embed="rId2"/>
            <a:stretch>
              <a:fillRect/>
            </a:stretch>
          </p:blipFill>
          <p:spPr>
            <a:xfrm>
              <a:off x="5365274" y="3213100"/>
              <a:ext cx="1459865" cy="431800"/>
            </a:xfrm>
            <a:prstGeom prst="rect">
              <a:avLst/>
            </a:prstGeom>
          </p:spPr>
        </p:pic>
        <p:sp>
          <p:nvSpPr>
            <p:cNvPr id="5" name="矩形 4"/>
            <p:cNvSpPr/>
            <p:nvPr/>
          </p:nvSpPr>
          <p:spPr>
            <a:xfrm>
              <a:off x="5383320" y="3198168"/>
              <a:ext cx="1422184" cy="461665"/>
            </a:xfrm>
            <a:prstGeom prst="rect">
              <a:avLst/>
            </a:prstGeom>
          </p:spPr>
          <p:txBody>
            <a:bodyPr wrap="none">
              <a:spAutoFit/>
            </a:bodyPr>
            <a:lstStyle/>
            <a:p>
              <a:r>
                <a:rPr lang="zh-CN" altLang="en-US" sz="2400" smtClean="0">
                  <a:solidFill>
                    <a:srgbClr val="000000"/>
                  </a:solidFill>
                  <a:ea typeface="黑体" panose="02010609060101010101" pitchFamily="49" charset="-122"/>
                  <a:cs typeface="Times New Roman" panose="02020603050405020304" pitchFamily="18" charset="0"/>
                </a:rPr>
                <a:t>文学常识</a:t>
              </a:r>
              <a:endParaRPr lang="zh-CN" altLang="en-US"/>
            </a:p>
          </p:txBody>
        </p:sp>
      </p:grpSp>
    </p:spTree>
    <p:extLst>
      <p:ext uri="{BB962C8B-B14F-4D97-AF65-F5344CB8AC3E}">
        <p14:creationId xmlns:p14="http://schemas.microsoft.com/office/powerpoint/2010/main" val="132863679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334566" y="1772817"/>
            <a:ext cx="11593288" cy="1872208"/>
          </a:xfrm>
          <a:prstGeom prst="rect">
            <a:avLst/>
          </a:prstGeom>
        </p:spPr>
      </p:pic>
      <p:sp>
        <p:nvSpPr>
          <p:cNvPr id="5" name="内容占位符 2"/>
          <p:cNvSpPr txBox="1">
            <a:spLocks/>
          </p:cNvSpPr>
          <p:nvPr/>
        </p:nvSpPr>
        <p:spPr bwMode="auto">
          <a:xfrm>
            <a:off x="360854" y="2276872"/>
            <a:ext cx="11485848"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US"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齐宣王</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贬低自己，迫切诚恳地表明请教的态度，对孟子的态度极其谦恭。这里采用了侧面衬托的写法，通过写齐宣王的态度来显示孟子杰出的辩才。</a:t>
            </a:r>
            <a:endPar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clrChange>
              <a:clrFrom>
                <a:srgbClr val="FEF2E3"/>
              </a:clrFrom>
              <a:clrTo>
                <a:srgbClr val="FEF2E3">
                  <a:alpha val="0"/>
                </a:srgbClr>
              </a:clrTo>
            </a:clrChange>
          </a:blip>
          <a:stretch>
            <a:fillRect/>
          </a:stretch>
        </p:blipFill>
        <p:spPr>
          <a:xfrm>
            <a:off x="5591150" y="1772816"/>
            <a:ext cx="981752" cy="550739"/>
          </a:xfrm>
          <a:prstGeom prst="rect">
            <a:avLst/>
          </a:prstGeom>
        </p:spPr>
      </p:pic>
      <p:pic>
        <p:nvPicPr>
          <p:cNvPr id="7" name="图片 6"/>
          <p:cNvPicPr/>
          <p:nvPr/>
        </p:nvPicPr>
        <p:blipFill>
          <a:blip r:embed="rId4">
            <a:clrChange>
              <a:clrFrom>
                <a:srgbClr val="FFF5FF"/>
              </a:clrFrom>
              <a:clrTo>
                <a:srgbClr val="FFF5FF">
                  <a:alpha val="0"/>
                </a:srgbClr>
              </a:clrTo>
            </a:clrChange>
          </a:blip>
          <a:stretch>
            <a:fillRect/>
          </a:stretch>
        </p:blipFill>
        <p:spPr>
          <a:xfrm>
            <a:off x="924960" y="2421304"/>
            <a:ext cx="372869" cy="372869"/>
          </a:xfrm>
          <a:prstGeom prst="rect">
            <a:avLst/>
          </a:prstGeom>
        </p:spPr>
      </p:pic>
    </p:spTree>
    <p:extLst>
      <p:ext uri="{BB962C8B-B14F-4D97-AF65-F5344CB8AC3E}">
        <p14:creationId xmlns:p14="http://schemas.microsoft.com/office/powerpoint/2010/main" val="138007733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内容占位符 1"/>
              <p:cNvSpPr>
                <a:spLocks noGrp="1"/>
              </p:cNvSpPr>
              <p:nvPr>
                <p:ph idx="1"/>
              </p:nvPr>
            </p:nvSpPr>
            <p:spPr>
              <a:xfrm>
                <a:off x="360854" y="620688"/>
                <a:ext cx="11485848" cy="5706627"/>
              </a:xfrm>
            </p:spPr>
            <p:txBody>
              <a:bodyPr/>
              <a:lstStyle/>
              <a:p>
                <a:pPr algn="dist" hangingPunct="0">
                  <a:lnSpc>
                    <a:spcPct val="130000"/>
                  </a:lnSpc>
                  <a:spcAft>
                    <a:spcPts val="0"/>
                  </a:spcAft>
                </a:pPr>
                <a:r>
                  <a:rPr lang="zh-CN" altLang="zh-CN"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曰：</a:t>
                </a:r>
                <a:r>
                  <a:rPr lang="en-US" altLang="zh-CN" b="1" u="sng" dirty="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无　　　 恒　　　　　　 产</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①</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而有恒　心</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30000"/>
                  </a:lnSpc>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没有可以长久维持生活的固定财产却有长久不变的</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30000"/>
                  </a:lnSpc>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者，惟　　　士　　　　为　 能。若　　　民，则无恒</a:t>
                </a:r>
                <a:endParaRPr lang="zh-CN" altLang="zh-CN" sz="105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30000"/>
                  </a:lnSpc>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只有有道德操守的读书人才能做到。至于普通百姓</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没有固定的</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30000"/>
                  </a:lnSpc>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产，因　 无　　恒　　心。 苟　无　　恒　心，　　放辟</a:t>
                </a:r>
                <a:endParaRPr lang="zh-CN" altLang="zh-CN" sz="105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30000"/>
                  </a:lnSpc>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财产</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因而就没有长久不变的心。如果没有长久不变的心</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就会不遵</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30000"/>
                  </a:lnSpc>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邪</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侈，无不为已</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②</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。及陷于罪，然后从而刑</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③</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之，是罔民</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④</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也。</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30000"/>
                  </a:lnSpc>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守礼义法度</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无所不为。等到犯了罪</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接着就处罚他们</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这是陷害百姓。</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30000"/>
                  </a:lnSpc>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焉有仁人在位，罔　民 而 可　为 也</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m:t>
                        </m:r>
                      </m:e>
                      <m:sup>
                        <m:r>
                          <m:rPr>
                            <m:nor/>
                          </m:rPr>
                          <a:rPr lang="en-US" altLang="zh-CN" b="1" u="sng" smtClean="0">
                            <a:solidFill>
                              <a:srgbClr val="FF0000"/>
                            </a:solidFill>
                            <a:uFill>
                              <a:solidFill>
                                <a:srgbClr val="000000"/>
                              </a:solidFill>
                            </a:uFill>
                            <a:latin typeface="Cambria Math" panose="02040503050406030204" pitchFamily="18" charset="0"/>
                            <a:ea typeface="宋体" panose="02010600030101010101" pitchFamily="2" charset="-122"/>
                            <a:cs typeface="Cambria Math" panose="02040503050406030204" pitchFamily="18" charset="0"/>
                          </a:rPr>
                          <m:t>⓴</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是故明　　 君</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30000"/>
                  </a:lnSpc>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哪有仁爱的人在位</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却可以做陷害百姓的事的呢</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所以英明的</a:t>
                </a:r>
                <a:r>
                  <a:rPr lang="zh-CN" altLang="zh-CN"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君主</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4" name="内容占位符 1"/>
              <p:cNvSpPr>
                <a:spLocks noGrp="1" noRot="1" noChangeAspect="1" noMove="1" noResize="1" noEditPoints="1" noAdjustHandles="1" noChangeArrowheads="1" noChangeShapeType="1" noTextEdit="1"/>
              </p:cNvSpPr>
              <p:nvPr>
                <p:ph idx="1"/>
              </p:nvPr>
            </p:nvSpPr>
            <p:spPr>
              <a:xfrm>
                <a:off x="360854" y="620688"/>
                <a:ext cx="11485848" cy="5706627"/>
              </a:xfrm>
              <a:blipFill>
                <a:blip r:embed="rId2"/>
                <a:stretch>
                  <a:fillRect l="-796" r="-849" b="-117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88660225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内容占位符 1"/>
              <p:cNvSpPr>
                <a:spLocks noGrp="1"/>
              </p:cNvSpPr>
              <p:nvPr>
                <p:ph idx="1"/>
              </p:nvPr>
            </p:nvSpPr>
            <p:spPr>
              <a:xfrm>
                <a:off x="360854" y="620688"/>
                <a:ext cx="11485848" cy="5729582"/>
              </a:xfrm>
            </p:spPr>
            <p:txBody>
              <a:bodyPr/>
              <a:lstStyle/>
              <a:p>
                <a:pPr algn="dist" hangingPunct="0">
                  <a:lnSpc>
                    <a:spcPct val="140000"/>
                  </a:lnSpc>
                  <a:spcAft>
                    <a:spcPts val="0"/>
                  </a:spcAft>
                </a:pPr>
                <a:r>
                  <a:rPr lang="zh-CN" altLang="zh-CN" b="1" u="sng"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制</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⑤</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民 之 产，　必使　仰足以事 父母，俯足以 畜</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⑥</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en-US"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妻子，</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40000"/>
                  </a:lnSpc>
                  <a:spcAft>
                    <a:spcPts val="0"/>
                  </a:spcAft>
                </a:pP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规定百姓的财产</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一定使他们上足以赡养父母</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下足以养活妻子儿女</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40000"/>
                  </a:lnSpc>
                  <a:spcAft>
                    <a:spcPts val="0"/>
                  </a:spcAft>
                </a:pPr>
                <a:r>
                  <a:rPr lang="zh-CN" altLang="zh-CN" b="1" u="sng"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乐岁</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⑦</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终身饱，凶年</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⑧</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免于死亡；然后驱而之善</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⑨</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，故民之 从 之</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40000"/>
                  </a:lnSpc>
                  <a:spcAft>
                    <a:spcPts val="0"/>
                  </a:spcAft>
                </a:pP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丰年终年温饱</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荒年也不至于死亡</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然后驱使他们向善</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所以百姓很</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40000"/>
                  </a:lnSpc>
                  <a:spcAft>
                    <a:spcPts val="0"/>
                  </a:spcAft>
                </a:pPr>
                <a:r>
                  <a:rPr lang="en-US" altLang="zh-CN" b="1" u="sng"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也　 轻</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⑩</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今也制　民之产，仰不足以事父母，俯不</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40000"/>
                  </a:lnSpc>
                  <a:spcAft>
                    <a:spcPts val="0"/>
                  </a:spcAft>
                </a:pP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容易地跟着国君走。如今</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规定百姓的财产</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上不足以赡养父母</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下不</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40000"/>
                  </a:lnSpc>
                  <a:spcAft>
                    <a:spcPts val="0"/>
                  </a:spcAft>
                </a:pPr>
                <a:r>
                  <a:rPr lang="zh-CN" altLang="zh-CN" b="1" u="sng"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足以畜妻　　子，乐岁终身苦，凶年不免于死亡。此惟</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en-US" altLang="zh-CN" b="1" u="sng">
                                <a:solidFill>
                                  <a:srgbClr val="000000"/>
                                </a:solidFill>
                                <a:uFill>
                                  <a:solidFill>
                                    <a:srgbClr val="000000"/>
                                  </a:solidFill>
                                </a:uFill>
                                <a:latin typeface="Cambria Math" panose="02040503050406030204" pitchFamily="18" charset="0"/>
                                <a:ea typeface="宋体" panose="02010600030101010101" pitchFamily="2" charset="-122"/>
                                <a:cs typeface="Cambria Math" panose="02040503050406030204" pitchFamily="18" charset="0"/>
                              </a:rPr>
                              <m:t>⑪</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40000"/>
                  </a:lnSpc>
                  <a:spcAft>
                    <a:spcPts val="0"/>
                  </a:spcAft>
                </a:pP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足以养活妻子儿女</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丰年终年困苦</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荒年免不了死亡。这样</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只是使</a:t>
                </a:r>
                <a:r>
                  <a:rPr lang="zh-CN" altLang="zh-CN" b="1"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xmlns="">
          <p:sp>
            <p:nvSpPr>
              <p:cNvPr id="4" name="内容占位符 1"/>
              <p:cNvSpPr>
                <a:spLocks noGrp="1" noRot="1" noChangeAspect="1" noMove="1" noResize="1" noEditPoints="1" noAdjustHandles="1" noChangeArrowheads="1" noChangeShapeType="1" noTextEdit="1"/>
              </p:cNvSpPr>
              <p:nvPr>
                <p:ph idx="1"/>
              </p:nvPr>
            </p:nvSpPr>
            <p:spPr>
              <a:xfrm>
                <a:off x="360854" y="620688"/>
                <a:ext cx="11485848" cy="5729582"/>
              </a:xfrm>
              <a:blipFill>
                <a:blip r:embed="rId2"/>
                <a:stretch>
                  <a:fillRect l="-796" r="-849" b="-117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67354075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内容占位符 1"/>
              <p:cNvSpPr>
                <a:spLocks noGrp="1"/>
              </p:cNvSpPr>
              <p:nvPr>
                <p:ph idx="1"/>
              </p:nvPr>
            </p:nvSpPr>
            <p:spPr>
              <a:xfrm>
                <a:off x="360854" y="620688"/>
                <a:ext cx="11485848" cy="5840638"/>
              </a:xfrm>
            </p:spPr>
            <p:txBody>
              <a:bodyPr/>
              <a:lstStyle/>
              <a:p>
                <a:pPr algn="dist" hangingPunct="0">
                  <a:spcAft>
                    <a:spcPts val="0"/>
                  </a:spcAft>
                </a:pPr>
                <a:r>
                  <a:rPr lang="zh-CN" altLang="zh-CN" b="1" u="sng"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救　死而 恐不赡</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en-US" altLang="zh-CN" b="1" u="sng">
                                <a:solidFill>
                                  <a:srgbClr val="000000"/>
                                </a:solidFill>
                                <a:uFill>
                                  <a:solidFill>
                                    <a:srgbClr val="000000"/>
                                  </a:solidFill>
                                </a:uFill>
                                <a:latin typeface="Cambria Math" panose="02040503050406030204" pitchFamily="18" charset="0"/>
                                <a:ea typeface="宋体" panose="02010600030101010101" pitchFamily="2" charset="-122"/>
                                <a:cs typeface="Cambria Math" panose="02040503050406030204" pitchFamily="18" charset="0"/>
                              </a:rPr>
                              <m:t>⑫</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奚　暇　治礼义哉</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en-US" altLang="zh-CN" b="1" u="sng">
                                <a:solidFill>
                                  <a:srgbClr val="000000"/>
                                </a:solidFill>
                                <a:uFill>
                                  <a:solidFill>
                                    <a:srgbClr val="000000"/>
                                  </a:solidFill>
                                </a:uFill>
                                <a:latin typeface="Cambria Math" panose="02040503050406030204" pitchFamily="18" charset="0"/>
                                <a:ea typeface="宋体" panose="02010600030101010101" pitchFamily="2" charset="-122"/>
                                <a:cs typeface="Cambria Math" panose="02040503050406030204" pitchFamily="18" charset="0"/>
                              </a:rPr>
                              <m:t>⑬</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？王 欲 行之，则</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己摆脱死亡还怕不足</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哪里还顾得上讲求礼义呢</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大王想施行仁政</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u="sng"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盍　　反　 其本　　矣：　　　五亩之 宅，树之以桑，五</a:t>
                </a:r>
                <a:endParaRPr lang="zh-CN" altLang="zh-CN" sz="105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么为什么不回到根本上来呢</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给每家</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五亩地的住宅</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种上桑树</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u="sng"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十</a:t>
                </a:r>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者　可以 衣　　帛</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en-US" altLang="zh-CN" b="1" u="sng">
                                <a:solidFill>
                                  <a:srgbClr val="000000"/>
                                </a:solidFill>
                                <a:uFill>
                                  <a:solidFill>
                                    <a:srgbClr val="000000"/>
                                  </a:solidFill>
                                </a:uFill>
                                <a:latin typeface="Cambria Math" panose="02040503050406030204" pitchFamily="18" charset="0"/>
                                <a:ea typeface="宋体" panose="02010600030101010101" pitchFamily="2" charset="-122"/>
                                <a:cs typeface="Cambria Math" panose="02040503050406030204" pitchFamily="18" charset="0"/>
                              </a:rPr>
                              <m:t>⑭</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矣；鸡、豚、狗、彘</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en-US" altLang="zh-CN" b="1" u="sng">
                                <a:solidFill>
                                  <a:srgbClr val="000000"/>
                                </a:solidFill>
                                <a:uFill>
                                  <a:solidFill>
                                    <a:srgbClr val="000000"/>
                                  </a:solidFill>
                                </a:uFill>
                                <a:latin typeface="Cambria Math" panose="02040503050406030204" pitchFamily="18" charset="0"/>
                                <a:ea typeface="宋体" panose="02010600030101010101" pitchFamily="2" charset="-122"/>
                                <a:cs typeface="Cambria Math" panose="02040503050406030204" pitchFamily="18" charset="0"/>
                              </a:rPr>
                              <m:t>⑮</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之畜，无 失</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十岁的人也可以穿丝织的衣服了</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鸡、小猪、狗、大猪这些家畜</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不错</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u="sng"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其　时</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en-US" altLang="zh-CN" b="1" u="sng">
                                <a:solidFill>
                                  <a:srgbClr val="000000"/>
                                </a:solidFill>
                                <a:uFill>
                                  <a:solidFill>
                                    <a:srgbClr val="000000"/>
                                  </a:solidFill>
                                </a:uFill>
                                <a:latin typeface="Cambria Math" panose="02040503050406030204" pitchFamily="18" charset="0"/>
                                <a:ea typeface="宋体" panose="02010600030101010101" pitchFamily="2" charset="-122"/>
                                <a:cs typeface="Cambria Math" panose="02040503050406030204" pitchFamily="18" charset="0"/>
                              </a:rPr>
                              <m:t>⑯</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，七十　者 可以食肉矣；百 亩之田</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en-US" altLang="zh-CN" b="1" u="sng">
                                <a:solidFill>
                                  <a:srgbClr val="000000"/>
                                </a:solidFill>
                                <a:uFill>
                                  <a:solidFill>
                                    <a:srgbClr val="000000"/>
                                  </a:solidFill>
                                </a:uFill>
                                <a:latin typeface="Cambria Math" panose="02040503050406030204" pitchFamily="18" charset="0"/>
                                <a:ea typeface="宋体" panose="02010600030101010101" pitchFamily="2" charset="-122"/>
                                <a:cs typeface="Cambria Math" panose="02040503050406030204" pitchFamily="18" charset="0"/>
                              </a:rPr>
                              <m:t>⑰</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，勿夺</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过生长繁殖的时节</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七十岁的人也可以吃肉了</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一百亩的田地</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zh-CN" altLang="zh-CN" b="1"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耽</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xmlns="">
          <p:sp>
            <p:nvSpPr>
              <p:cNvPr id="4" name="内容占位符 1"/>
              <p:cNvSpPr>
                <a:spLocks noGrp="1" noRot="1" noChangeAspect="1" noMove="1" noResize="1" noEditPoints="1" noAdjustHandles="1" noChangeArrowheads="1" noChangeShapeType="1" noTextEdit="1"/>
              </p:cNvSpPr>
              <p:nvPr>
                <p:ph idx="1"/>
              </p:nvPr>
            </p:nvSpPr>
            <p:spPr>
              <a:xfrm>
                <a:off x="360854" y="620688"/>
                <a:ext cx="11485848" cy="5840638"/>
              </a:xfrm>
              <a:blipFill>
                <a:blip r:embed="rId2"/>
                <a:stretch>
                  <a:fillRect l="-796" r="-84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6780765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内容占位符 1"/>
              <p:cNvSpPr>
                <a:spLocks noGrp="1"/>
              </p:cNvSpPr>
              <p:nvPr>
                <p:ph idx="1"/>
              </p:nvPr>
            </p:nvSpPr>
            <p:spPr>
              <a:xfrm>
                <a:off x="360854" y="620688"/>
                <a:ext cx="11485848" cy="5542415"/>
              </a:xfrm>
            </p:spPr>
            <p:txBody>
              <a:bodyPr/>
              <a:lstStyle/>
              <a:p>
                <a:pPr algn="dist" hangingPunct="0">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其时，八口　之 家　可以无　饥矣； 谨庠序之教</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en-US" altLang="zh-CN" b="1" u="sng">
                                <a:solidFill>
                                  <a:srgbClr val="000000"/>
                                </a:solidFill>
                                <a:uFill>
                                  <a:solidFill>
                                    <a:srgbClr val="000000"/>
                                  </a:solidFill>
                                </a:uFill>
                                <a:latin typeface="Cambria Math" panose="02040503050406030204" pitchFamily="18" charset="0"/>
                                <a:ea typeface="宋体" panose="02010600030101010101" pitchFamily="2" charset="-122"/>
                                <a:cs typeface="Cambria Math" panose="02040503050406030204" pitchFamily="18" charset="0"/>
                              </a:rPr>
                              <m:t>⑱</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，申</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en-US" altLang="zh-CN" b="1" u="sng">
                                <a:solidFill>
                                  <a:srgbClr val="000000"/>
                                </a:solidFill>
                                <a:uFill>
                                  <a:solidFill>
                                    <a:srgbClr val="000000"/>
                                  </a:solidFill>
                                </a:uFill>
                                <a:latin typeface="Cambria Math" panose="02040503050406030204" pitchFamily="18" charset="0"/>
                                <a:ea typeface="宋体" panose="02010600030101010101" pitchFamily="2" charset="-122"/>
                                <a:cs typeface="Cambria Math" panose="02040503050406030204" pitchFamily="18" charset="0"/>
                              </a:rPr>
                              <m:t>⑲</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误农时</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八口人的家庭也可以不挨饿了</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慎重办理学校教育</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用善事</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之　以　　孝　　悌　之 义， 颁　白　 者不 负 戴 于 道</a:t>
                </a:r>
                <a:endParaRPr lang="zh-CN" altLang="zh-CN" sz="105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父母、敬爱兄长的道理告诫他们</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头发花白的老人不会在路上背着或</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路</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en-US" altLang="zh-CN" b="1" u="sng">
                                <a:solidFill>
                                  <a:srgbClr val="000000"/>
                                </a:solidFill>
                                <a:uFill>
                                  <a:solidFill>
                                    <a:srgbClr val="000000"/>
                                  </a:solidFill>
                                </a:uFill>
                                <a:latin typeface="Cambria Math" panose="02040503050406030204" pitchFamily="18" charset="0"/>
                                <a:ea typeface="宋体" panose="02010600030101010101" pitchFamily="2" charset="-122"/>
                                <a:cs typeface="Cambria Math" panose="02040503050406030204" pitchFamily="18" charset="0"/>
                              </a:rPr>
                              <m:t>⑳</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矣</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m:t>
                        </m:r>
                      </m:e>
                      <m:sup>
                        <m:r>
                          <a:rPr lang="en-US" altLang="zh-CN" b="1" i="1" u="sng" smtClean="0">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老　者</a:t>
                </a:r>
                <a:r>
                  <a:rPr lang="zh-CN" altLang="zh-CN" b="1" u="sng" baseline="30000"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衣　帛 食肉，黎民不饥不寒，然而 不</a:t>
                </a:r>
                <a:endParaRPr lang="zh-CN" altLang="zh-CN" sz="105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顶着东西。老年人能穿丝织的衣服、吃肉</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百姓不挨饿受冻</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这样还不</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王　　　者，　 未 之 有 也。</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m:rPr>
                            <m:nor/>
                          </m:rPr>
                          <a:rPr lang="en-US" altLang="zh-CN" b="1" u="sng">
                            <a:solidFill>
                              <a:srgbClr val="000000"/>
                            </a:solidFill>
                            <a:uFill>
                              <a:solidFill>
                                <a:srgbClr val="000000"/>
                              </a:solidFill>
                            </a:uFill>
                            <a:latin typeface="+mj-ea"/>
                            <a:ea typeface="+mj-ea"/>
                            <a:cs typeface="Times New Roman" panose="02020603050405020304" pitchFamily="18" charset="0"/>
                          </a:rPr>
                          <m:t>”</m:t>
                        </m:r>
                      </m:e>
                      <m:sup>
                        <m:r>
                          <a:rPr lang="en-US" altLang="zh-CN" b="1" i="1" u="sng" smtClean="0">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endParaRPr lang="en-US"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能行王道以统一天下</a:t>
                </a: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是没有的事情。</a:t>
                </a:r>
                <a:r>
                  <a:rPr lang="en-US" altLang="zh-CN" b="1" dirty="0" smtClean="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4" name="内容占位符 1"/>
              <p:cNvSpPr>
                <a:spLocks noGrp="1" noRot="1" noChangeAspect="1" noMove="1" noResize="1" noEditPoints="1" noAdjustHandles="1" noChangeArrowheads="1" noChangeShapeType="1" noTextEdit="1"/>
              </p:cNvSpPr>
              <p:nvPr>
                <p:ph idx="1"/>
              </p:nvPr>
            </p:nvSpPr>
            <p:spPr>
              <a:xfrm>
                <a:off x="360854" y="620688"/>
                <a:ext cx="11485848" cy="5542415"/>
              </a:xfrm>
              <a:blipFill>
                <a:blip r:embed="rId2"/>
                <a:stretch>
                  <a:fillRect l="-796" r="-849"/>
                </a:stretch>
              </a:blipFill>
            </p:spPr>
            <p:txBody>
              <a:bodyPr/>
              <a:lstStyle/>
              <a:p>
                <a:r>
                  <a:rPr lang="zh-CN" altLang="en-US">
                    <a:noFill/>
                  </a:rPr>
                  <a:t> </a:t>
                </a:r>
              </a:p>
            </p:txBody>
          </p:sp>
        </mc:Fallback>
      </mc:AlternateContent>
      <p:pic>
        <p:nvPicPr>
          <p:cNvPr id="2" name="图片 1"/>
          <p:cNvPicPr>
            <a:picLocks noChangeAspect="1"/>
          </p:cNvPicPr>
          <p:nvPr/>
        </p:nvPicPr>
        <p:blipFill>
          <a:blip r:embed="rId3"/>
          <a:stretch>
            <a:fillRect/>
          </a:stretch>
        </p:blipFill>
        <p:spPr>
          <a:xfrm>
            <a:off x="2854846" y="3573016"/>
            <a:ext cx="336605" cy="350401"/>
          </a:xfrm>
          <a:prstGeom prst="rect">
            <a:avLst/>
          </a:prstGeom>
        </p:spPr>
      </p:pic>
      <p:pic>
        <p:nvPicPr>
          <p:cNvPr id="3" name="图片 2"/>
          <p:cNvPicPr>
            <a:picLocks noChangeAspect="1"/>
          </p:cNvPicPr>
          <p:nvPr/>
        </p:nvPicPr>
        <p:blipFill>
          <a:blip r:embed="rId4"/>
          <a:stretch>
            <a:fillRect/>
          </a:stretch>
        </p:blipFill>
        <p:spPr>
          <a:xfrm>
            <a:off x="5015086" y="4797152"/>
            <a:ext cx="333845" cy="344881"/>
          </a:xfrm>
          <a:prstGeom prst="rect">
            <a:avLst/>
          </a:prstGeom>
        </p:spPr>
      </p:pic>
    </p:spTree>
    <p:extLst>
      <p:ext uri="{BB962C8B-B14F-4D97-AF65-F5344CB8AC3E}">
        <p14:creationId xmlns:p14="http://schemas.microsoft.com/office/powerpoint/2010/main" val="395777807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1"/>
          <p:cNvSpPr txBox="1">
            <a:spLocks/>
          </p:cNvSpPr>
          <p:nvPr/>
        </p:nvSpPr>
        <p:spPr bwMode="auto">
          <a:xfrm>
            <a:off x="334566" y="836712"/>
            <a:ext cx="11485848" cy="5766579"/>
          </a:xfrm>
          <a:prstGeom prst="rect">
            <a:avLst/>
          </a:prstGeom>
          <a:noFill/>
          <a:ln w="19050">
            <a:solidFill>
              <a:srgbClr val="EF412A"/>
            </a:solidFill>
            <a:prstDash val="sys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dist">
              <a:lnSpc>
                <a:spcPct val="130000"/>
              </a:lnSpc>
              <a:spcAft>
                <a:spcPts val="0"/>
              </a:spcAft>
            </a:pPr>
            <a:r>
              <a:rPr lang="en-US" altLang="zh-CN" sz="2200" b="1">
                <a:solidFill>
                  <a:srgbClr val="000000"/>
                </a:solidFill>
                <a:latin typeface="宋体" panose="02010600030101010101" pitchFamily="2" charset="-122"/>
                <a:ea typeface="宋体" panose="02010600030101010101" pitchFamily="2" charset="-122"/>
                <a:cs typeface="Times New Roman" panose="02020603050405020304" pitchFamily="18" charset="0"/>
              </a:rPr>
              <a:t>①</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恒产</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可以长久维持生活的固定财产。</a:t>
            </a:r>
            <a:r>
              <a:rPr lang="en-US" altLang="zh-CN" sz="2200" b="1">
                <a:solidFill>
                  <a:srgbClr val="000000"/>
                </a:solidFill>
                <a:latin typeface="宋体" panose="02010600030101010101" pitchFamily="2" charset="-122"/>
                <a:ea typeface="宋体" panose="02010600030101010101" pitchFamily="2" charset="-122"/>
                <a:cs typeface="Times New Roman" panose="02020603050405020304" pitchFamily="18" charset="0"/>
              </a:rPr>
              <a:t>②</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放辟</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pì</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邪侈</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无不为已</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不遵守礼仪法度</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无所不为。放</a:t>
            </a:r>
            <a:r>
              <a:rPr lang="zh-CN" altLang="zh-CN" sz="2200"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放纵。辟</a:t>
            </a:r>
            <a:r>
              <a:rPr lang="zh-CN" altLang="zh-CN" sz="2200"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不正。侈</a:t>
            </a:r>
            <a:r>
              <a:rPr lang="zh-CN" altLang="zh-CN" sz="2200"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过度。</a:t>
            </a:r>
            <a:r>
              <a:rPr lang="en-US" altLang="zh-CN" sz="2200" b="1" spc="-100">
                <a:solidFill>
                  <a:srgbClr val="000000"/>
                </a:solidFill>
                <a:latin typeface="宋体" panose="02010600030101010101" pitchFamily="2" charset="-122"/>
                <a:ea typeface="宋体" panose="02010600030101010101" pitchFamily="2" charset="-122"/>
                <a:cs typeface="Times New Roman" panose="02020603050405020304" pitchFamily="18" charset="0"/>
              </a:rPr>
              <a:t>③</a:t>
            </a:r>
            <a:r>
              <a:rPr lang="zh-CN" altLang="zh-CN" sz="2200"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刑</a:t>
            </a:r>
            <a:r>
              <a:rPr lang="zh-CN" altLang="zh-CN" sz="2200"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处罚。</a:t>
            </a:r>
            <a:r>
              <a:rPr lang="en-US" altLang="zh-CN" sz="2200" b="1" spc="-100">
                <a:solidFill>
                  <a:srgbClr val="000000"/>
                </a:solidFill>
                <a:latin typeface="宋体" panose="02010600030101010101" pitchFamily="2" charset="-122"/>
                <a:ea typeface="宋体" panose="02010600030101010101" pitchFamily="2" charset="-122"/>
                <a:cs typeface="Times New Roman" panose="02020603050405020304" pitchFamily="18" charset="0"/>
              </a:rPr>
              <a:t>④</a:t>
            </a:r>
            <a:r>
              <a:rPr lang="zh-CN" altLang="zh-CN" sz="2200"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罔民</a:t>
            </a:r>
            <a:r>
              <a:rPr lang="zh-CN" altLang="zh-CN" sz="2200"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陷害百姓。罔</a:t>
            </a:r>
            <a:r>
              <a:rPr lang="zh-CN" altLang="zh-CN" sz="2200"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a:t>
            </a:r>
            <a:r>
              <a:rPr lang="en-US" altLang="zh-CN" sz="2200" b="1" spc="-10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sz="2200"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网</a:t>
            </a:r>
            <a:r>
              <a:rPr lang="en-US" altLang="zh-CN" sz="2200" b="1" spc="-10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sz="2200"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张网捕捉</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比喻陷害。</a:t>
            </a:r>
            <a:r>
              <a:rPr lang="en-US" altLang="zh-CN" sz="2200" b="1">
                <a:solidFill>
                  <a:srgbClr val="000000"/>
                </a:solidFill>
                <a:latin typeface="宋体" panose="02010600030101010101" pitchFamily="2" charset="-122"/>
                <a:ea typeface="宋体" panose="02010600030101010101" pitchFamily="2" charset="-122"/>
                <a:cs typeface="Times New Roman" panose="02020603050405020304" pitchFamily="18" charset="0"/>
              </a:rPr>
              <a:t>⑤</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制</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规定。</a:t>
            </a:r>
            <a:r>
              <a:rPr lang="en-US" altLang="zh-CN" sz="2200" b="1">
                <a:solidFill>
                  <a:srgbClr val="000000"/>
                </a:solidFill>
                <a:latin typeface="宋体" panose="02010600030101010101" pitchFamily="2" charset="-122"/>
                <a:ea typeface="宋体" panose="02010600030101010101" pitchFamily="2" charset="-122"/>
                <a:cs typeface="Times New Roman" panose="02020603050405020304" pitchFamily="18" charset="0"/>
              </a:rPr>
              <a:t>⑥</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畜</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xù</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养活。</a:t>
            </a:r>
            <a:r>
              <a:rPr lang="en-US" altLang="zh-CN" sz="2200" b="1">
                <a:solidFill>
                  <a:srgbClr val="000000"/>
                </a:solidFill>
                <a:latin typeface="宋体" panose="02010600030101010101" pitchFamily="2" charset="-122"/>
                <a:ea typeface="宋体" panose="02010600030101010101" pitchFamily="2" charset="-122"/>
                <a:cs typeface="Times New Roman" panose="02020603050405020304" pitchFamily="18" charset="0"/>
              </a:rPr>
              <a:t>⑦</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乐岁</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丰年。</a:t>
            </a:r>
            <a:r>
              <a:rPr lang="en-US" altLang="zh-CN" sz="2200" b="1">
                <a:solidFill>
                  <a:srgbClr val="000000"/>
                </a:solidFill>
                <a:latin typeface="宋体" panose="02010600030101010101" pitchFamily="2" charset="-122"/>
                <a:ea typeface="宋体" panose="02010600030101010101" pitchFamily="2" charset="-122"/>
                <a:cs typeface="Times New Roman" panose="02020603050405020304" pitchFamily="18" charset="0"/>
              </a:rPr>
              <a:t>⑧</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凶年</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荒年。与</a:t>
            </a:r>
            <a:r>
              <a:rPr lang="en-US" altLang="zh-CN" sz="2200"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乐岁</a:t>
            </a:r>
            <a:r>
              <a:rPr lang="en-US" altLang="zh-CN" sz="2200"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相对。</a:t>
            </a:r>
            <a:r>
              <a:rPr lang="en-US" altLang="zh-CN" sz="2200" b="1">
                <a:solidFill>
                  <a:srgbClr val="000000"/>
                </a:solidFill>
                <a:latin typeface="宋体" panose="02010600030101010101" pitchFamily="2" charset="-122"/>
                <a:ea typeface="宋体" panose="02010600030101010101" pitchFamily="2" charset="-122"/>
                <a:cs typeface="Times New Roman" panose="02020603050405020304" pitchFamily="18" charset="0"/>
              </a:rPr>
              <a:t>⑨</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驱而之善</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驱使他们向善。</a:t>
            </a:r>
            <a:r>
              <a:rPr lang="en-US" altLang="zh-CN" sz="2200" b="1">
                <a:solidFill>
                  <a:srgbClr val="000000"/>
                </a:solidFill>
                <a:latin typeface="宋体" panose="02010600030101010101" pitchFamily="2" charset="-122"/>
                <a:ea typeface="宋体" panose="02010600030101010101" pitchFamily="2" charset="-122"/>
                <a:cs typeface="Times New Roman" panose="02020603050405020304" pitchFamily="18" charset="0"/>
              </a:rPr>
              <a:t>⑩</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轻</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容易。</a:t>
            </a:r>
            <a:r>
              <a:rPr lang="en-US" altLang="zh-CN" sz="2200" b="1">
                <a:solidFill>
                  <a:srgbClr val="000000"/>
                </a:solidFill>
                <a:latin typeface="MS Mincho"/>
                <a:ea typeface="宋体" panose="02010600030101010101" pitchFamily="2" charset="-122"/>
                <a:cs typeface="Times New Roman" panose="02020603050405020304" pitchFamily="18" charset="0"/>
              </a:rPr>
              <a:t>⑪</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惟</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只是。</a:t>
            </a:r>
            <a:r>
              <a:rPr lang="en-US" altLang="zh-CN" sz="2200" b="1">
                <a:solidFill>
                  <a:srgbClr val="000000"/>
                </a:solidFill>
                <a:latin typeface="MS Mincho"/>
                <a:ea typeface="宋体" panose="02010600030101010101" pitchFamily="2" charset="-122"/>
                <a:cs typeface="Times New Roman" panose="02020603050405020304" pitchFamily="18" charset="0"/>
              </a:rPr>
              <a:t>⑫</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赡</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足。</a:t>
            </a:r>
            <a:r>
              <a:rPr lang="en-US" altLang="zh-CN" sz="2200" b="1">
                <a:solidFill>
                  <a:srgbClr val="000000"/>
                </a:solidFill>
                <a:latin typeface="MS Mincho"/>
                <a:ea typeface="宋体" panose="02010600030101010101" pitchFamily="2" charset="-122"/>
                <a:cs typeface="Times New Roman" panose="02020603050405020304" pitchFamily="18" charset="0"/>
              </a:rPr>
              <a:t>⑬</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奚</a:t>
            </a:r>
            <a:r>
              <a:rPr lang="zh-CN" altLang="zh-CN" sz="2200"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暇治礼义哉</a:t>
            </a:r>
            <a:r>
              <a:rPr lang="zh-CN" altLang="zh-CN" sz="2200"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哪里还顾得上讲求礼义呢</a:t>
            </a:r>
            <a:r>
              <a:rPr lang="zh-CN" altLang="zh-CN" sz="2200"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奚</a:t>
            </a:r>
            <a:r>
              <a:rPr lang="zh-CN" altLang="zh-CN" sz="2200"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何。治</a:t>
            </a:r>
            <a:r>
              <a:rPr lang="zh-CN" altLang="zh-CN" sz="2200"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讲求。</a:t>
            </a:r>
            <a:r>
              <a:rPr lang="en-US" altLang="zh-CN" sz="2200" b="1" spc="-100">
                <a:solidFill>
                  <a:srgbClr val="000000"/>
                </a:solidFill>
                <a:latin typeface="MS Mincho"/>
                <a:ea typeface="宋体" panose="02010600030101010101" pitchFamily="2" charset="-122"/>
                <a:cs typeface="Times New Roman" panose="02020603050405020304" pitchFamily="18" charset="0"/>
              </a:rPr>
              <a:t>⑭</a:t>
            </a:r>
            <a:r>
              <a:rPr lang="zh-CN" altLang="zh-CN" sz="2200"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衣</a:t>
            </a:r>
            <a:r>
              <a:rPr lang="zh-CN" altLang="zh-CN" sz="2200"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yì</a:t>
            </a:r>
            <a:r>
              <a:rPr lang="zh-CN" altLang="zh-CN" sz="2200"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帛</a:t>
            </a:r>
            <a:r>
              <a:rPr lang="zh-CN" altLang="zh-CN" sz="2200"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穿丝织的衣服</a:t>
            </a:r>
            <a:r>
              <a:rPr lang="zh-CN" altLang="zh-CN" sz="2200" b="1" spc="-1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en-US" altLang="zh-CN" sz="2200" b="1" spc="-1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a:lnSpc>
                <a:spcPct val="130000"/>
              </a:lnSpc>
              <a:spcAft>
                <a:spcPts val="0"/>
              </a:spcAft>
            </a:pPr>
            <a:r>
              <a:rPr lang="zh-CN" altLang="zh-CN" sz="2200" b="1"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衣</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穿。《孟子</a:t>
            </a:r>
            <a:r>
              <a:rPr lang="en-US" altLang="zh-CN" sz="2200" b="1"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尽心上》</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五十非帛不暖</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七十非肉不饱。不暖不饱</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谓之冻馁。</a:t>
            </a:r>
            <a:r>
              <a:rPr lang="en-US" altLang="zh-CN" sz="2200"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据说西伯</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周文王</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善养老者</a:t>
            </a:r>
            <a:r>
              <a:rPr lang="en-US" altLang="zh-CN" sz="2200"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教民</a:t>
            </a:r>
            <a:r>
              <a:rPr lang="en-US" altLang="zh-CN" sz="2200"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树畜</a:t>
            </a:r>
            <a:r>
              <a:rPr lang="en-US" altLang="zh-CN" sz="2200"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使老人可衣帛食肉</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不致冻馁。这里所说的冻馁</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与无衣无食不同。</a:t>
            </a:r>
            <a:r>
              <a:rPr lang="en-US" altLang="zh-CN" sz="2200" b="1">
                <a:solidFill>
                  <a:srgbClr val="000000"/>
                </a:solidFill>
                <a:latin typeface="MS Mincho"/>
                <a:ea typeface="宋体" panose="02010600030101010101" pitchFamily="2" charset="-122"/>
                <a:cs typeface="Times New Roman" panose="02020603050405020304" pitchFamily="18" charset="0"/>
              </a:rPr>
              <a:t>⑮</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彘</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zhì</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猪。</a:t>
            </a:r>
            <a:r>
              <a:rPr lang="en-US" altLang="zh-CN" sz="2200" b="1">
                <a:solidFill>
                  <a:srgbClr val="000000"/>
                </a:solidFill>
                <a:latin typeface="MS Mincho"/>
                <a:ea typeface="宋体" panose="02010600030101010101" pitchFamily="2" charset="-122"/>
                <a:cs typeface="Times New Roman" panose="02020603050405020304" pitchFamily="18" charset="0"/>
              </a:rPr>
              <a:t>⑯</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季节。这里指家禽家畜生长繁殖的时节。下文</a:t>
            </a:r>
            <a:r>
              <a:rPr lang="en-US" altLang="zh-CN" sz="2200"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勿夺其时</a:t>
            </a:r>
            <a:r>
              <a:rPr lang="en-US" altLang="zh-CN" sz="2200"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a:t>
            </a:r>
            <a:r>
              <a:rPr lang="en-US" altLang="zh-CN" sz="2200"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指适宜种植、收获庄稼的时节。</a:t>
            </a:r>
            <a:r>
              <a:rPr lang="en-US" altLang="zh-CN" sz="2200" b="1">
                <a:solidFill>
                  <a:srgbClr val="000000"/>
                </a:solidFill>
                <a:latin typeface="MS Mincho"/>
                <a:ea typeface="宋体" panose="02010600030101010101" pitchFamily="2" charset="-122"/>
                <a:cs typeface="Times New Roman" panose="02020603050405020304" pitchFamily="18" charset="0"/>
              </a:rPr>
              <a:t>⑰</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百亩之田</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相传周代实行井田制</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一家可分得耕田一百亩。</a:t>
            </a:r>
            <a:r>
              <a:rPr lang="en-US" altLang="zh-CN" sz="2200" b="1">
                <a:solidFill>
                  <a:srgbClr val="000000"/>
                </a:solidFill>
                <a:latin typeface="MS Mincho"/>
                <a:ea typeface="宋体" panose="02010600030101010101" pitchFamily="2" charset="-122"/>
                <a:cs typeface="Times New Roman" panose="02020603050405020304" pitchFamily="18" charset="0"/>
              </a:rPr>
              <a:t>⑱</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谨庠</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xiáng</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序之教</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慎重办理学校教育。谨</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用作动词。庠序</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古代的地方学校</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后泛指学校。</a:t>
            </a:r>
            <a:r>
              <a:rPr lang="en-US" altLang="zh-CN" sz="2200" b="1">
                <a:solidFill>
                  <a:srgbClr val="000000"/>
                </a:solidFill>
                <a:latin typeface="MS Mincho"/>
                <a:ea typeface="宋体" panose="02010600030101010101" pitchFamily="2" charset="-122"/>
                <a:cs typeface="Times New Roman" panose="02020603050405020304" pitchFamily="18" charset="0"/>
              </a:rPr>
              <a:t>⑲</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申</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申诫</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告诫。</a:t>
            </a:r>
            <a:r>
              <a:rPr lang="en-US" altLang="zh-CN" sz="2200" b="1">
                <a:solidFill>
                  <a:srgbClr val="000000"/>
                </a:solidFill>
                <a:latin typeface="MS Mincho"/>
                <a:ea typeface="宋体" panose="02010600030101010101" pitchFamily="2" charset="-122"/>
                <a:cs typeface="Times New Roman" panose="02020603050405020304" pitchFamily="18" charset="0"/>
              </a:rPr>
              <a:t>⑳</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颁白者不负戴于道</a:t>
            </a:r>
            <a:r>
              <a:rPr lang="zh-CN" altLang="zh-CN" sz="2200"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路</a:t>
            </a:r>
            <a:r>
              <a:rPr lang="zh-CN" altLang="zh-CN" sz="2200"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头发花白的老人不会在路上背着或顶着东西。意思是</a:t>
            </a:r>
            <a:r>
              <a:rPr lang="zh-CN" altLang="zh-CN" sz="2200"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年轻人懂得敬老</a:t>
            </a:r>
            <a:r>
              <a:rPr lang="zh-CN" altLang="zh-CN" sz="2200"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都来代劳。颁</a:t>
            </a:r>
            <a:r>
              <a:rPr lang="zh-CN" altLang="zh-CN" sz="2200"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a:t>
            </a:r>
            <a:r>
              <a:rPr lang="en-US" altLang="zh-CN" sz="2200"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斑</a:t>
            </a:r>
            <a:r>
              <a:rPr lang="en-US" altLang="zh-CN" sz="2200"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。负</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背东西。戴</a:t>
            </a:r>
            <a:r>
              <a:rPr lang="zh-CN"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用头顶着物件。</a:t>
            </a:r>
            <a:endParaRPr lang="zh-CN" alt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7446624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334566" y="1988840"/>
            <a:ext cx="11593288" cy="3456384"/>
          </a:xfrm>
          <a:prstGeom prst="rect">
            <a:avLst/>
          </a:prstGeom>
        </p:spPr>
      </p:pic>
      <p:sp>
        <p:nvSpPr>
          <p:cNvPr id="5" name="内容占位符 2"/>
          <p:cNvSpPr txBox="1">
            <a:spLocks/>
          </p:cNvSpPr>
          <p:nvPr/>
        </p:nvSpPr>
        <p:spPr bwMode="auto">
          <a:xfrm>
            <a:off x="360854" y="2492896"/>
            <a:ext cx="11485848" cy="2792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US" altLang="zh-CN" b="1"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      “</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是罔民也</a:t>
            </a:r>
            <a:r>
              <a:rPr lang="en-US" altLang="zh-CN" b="1"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一针见血地指出施暴政的实质。</a:t>
            </a:r>
            <a:r>
              <a:rPr lang="en-US" altLang="zh-CN" b="1"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焉有仁人在位，罔民而可为也？</a:t>
            </a:r>
            <a:r>
              <a:rPr lang="en-US" altLang="zh-CN" b="1"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运用反问的手法，强调仁君不会陷害百姓。</a:t>
            </a:r>
            <a:endParaRPr lang="en-US" altLang="zh-CN"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pPr>
            <a:r>
              <a:rPr lang="en-US" altLang="zh-CN" b="1"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      “</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五亩之宅，树之以桑</a:t>
            </a:r>
            <a:r>
              <a:rPr lang="en-US" altLang="zh-CN" b="1"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颁白者不负戴于道路矣</a:t>
            </a:r>
            <a:r>
              <a:rPr lang="en-US" altLang="zh-CN" b="1"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运用排比的手法，形象地写出小农生产方式下人民丰衣足食、安居乐业的情景，不但加强了思想上的说服力，而且加强了情绪上的感染力。</a:t>
            </a:r>
            <a:endPar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clrChange>
              <a:clrFrom>
                <a:srgbClr val="FEF2E3"/>
              </a:clrFrom>
              <a:clrTo>
                <a:srgbClr val="FEF2E3">
                  <a:alpha val="0"/>
                </a:srgbClr>
              </a:clrTo>
            </a:clrChange>
          </a:blip>
          <a:stretch>
            <a:fillRect/>
          </a:stretch>
        </p:blipFill>
        <p:spPr>
          <a:xfrm>
            <a:off x="5591150" y="1988840"/>
            <a:ext cx="981752" cy="550739"/>
          </a:xfrm>
          <a:prstGeom prst="rect">
            <a:avLst/>
          </a:prstGeom>
        </p:spPr>
      </p:pic>
      <p:pic>
        <p:nvPicPr>
          <p:cNvPr id="8" name="图片 7"/>
          <p:cNvPicPr/>
          <p:nvPr/>
        </p:nvPicPr>
        <p:blipFill>
          <a:blip r:embed="rId4">
            <a:clrChange>
              <a:clrFrom>
                <a:srgbClr val="FFFCFD"/>
              </a:clrFrom>
              <a:clrTo>
                <a:srgbClr val="FFFCFD">
                  <a:alpha val="0"/>
                </a:srgbClr>
              </a:clrTo>
            </a:clrChange>
          </a:blip>
          <a:stretch>
            <a:fillRect/>
          </a:stretch>
        </p:blipFill>
        <p:spPr>
          <a:xfrm>
            <a:off x="1054646" y="2636912"/>
            <a:ext cx="395605" cy="395605"/>
          </a:xfrm>
          <a:prstGeom prst="rect">
            <a:avLst/>
          </a:prstGeom>
        </p:spPr>
      </p:pic>
      <p:pic>
        <p:nvPicPr>
          <p:cNvPr id="9" name="图片 8"/>
          <p:cNvPicPr/>
          <p:nvPr/>
        </p:nvPicPr>
        <p:blipFill>
          <a:blip r:embed="rId5">
            <a:clrChange>
              <a:clrFrom>
                <a:srgbClr val="FFFCFD"/>
              </a:clrFrom>
              <a:clrTo>
                <a:srgbClr val="FFFCFD">
                  <a:alpha val="0"/>
                </a:srgbClr>
              </a:clrTo>
            </a:clrChange>
          </a:blip>
          <a:stretch>
            <a:fillRect/>
          </a:stretch>
        </p:blipFill>
        <p:spPr>
          <a:xfrm>
            <a:off x="1054646" y="3717032"/>
            <a:ext cx="368300" cy="368300"/>
          </a:xfrm>
          <a:prstGeom prst="rect">
            <a:avLst/>
          </a:prstGeom>
        </p:spPr>
      </p:pic>
      <p:sp>
        <p:nvSpPr>
          <p:cNvPr id="10" name="内容占位符 1"/>
          <p:cNvSpPr txBox="1">
            <a:spLocks/>
          </p:cNvSpPr>
          <p:nvPr/>
        </p:nvSpPr>
        <p:spPr bwMode="auto">
          <a:xfrm>
            <a:off x="360854" y="1124744"/>
            <a:ext cx="11485848"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US"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阐述</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施行王道的具体措施。</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334566" y="1196752"/>
            <a:ext cx="1140341" cy="513780"/>
          </a:xfrm>
          <a:prstGeom prst="rect">
            <a:avLst/>
          </a:prstGeom>
        </p:spPr>
      </p:pic>
    </p:spTree>
    <p:extLst>
      <p:ext uri="{BB962C8B-B14F-4D97-AF65-F5344CB8AC3E}">
        <p14:creationId xmlns:p14="http://schemas.microsoft.com/office/powerpoint/2010/main" val="196817743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334566" y="1484784"/>
            <a:ext cx="11593288" cy="3168352"/>
          </a:xfrm>
          <a:prstGeom prst="rect">
            <a:avLst/>
          </a:prstGeom>
        </p:spPr>
      </p:pic>
      <p:sp>
        <p:nvSpPr>
          <p:cNvPr id="5" name="内容占位符 2"/>
          <p:cNvSpPr txBox="1">
            <a:spLocks/>
          </p:cNvSpPr>
          <p:nvPr/>
        </p:nvSpPr>
        <p:spPr bwMode="auto">
          <a:xfrm>
            <a:off x="360854" y="1988840"/>
            <a:ext cx="11485848" cy="2238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US"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孟子</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提出自己的仁政主张：</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制民之产</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谨庠序之教</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，即使百姓有</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恒产</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，足以饱身养家，然后再对他们施以礼义道德的教育。这一王道仁政模式，以排比句对称说出，说王道制度，极言其利。只要做到这一点，老百姓归附，犹如万</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条江河归大海，形成</a:t>
            </a:r>
            <a:r>
              <a:rPr lang="en-US" altLang="zh-CN" b="1" spc="-10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孰能御之</a:t>
            </a:r>
            <a:r>
              <a:rPr lang="en-US" altLang="zh-CN" b="1" spc="-10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之势。全篇最后以一幅王道乐土的美好画卷作结。</a:t>
            </a:r>
            <a:endParaRPr lang="zh-CN" altLang="zh-CN" spc="-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clrChange>
              <a:clrFrom>
                <a:srgbClr val="FEF2E3"/>
              </a:clrFrom>
              <a:clrTo>
                <a:srgbClr val="FEF2E3">
                  <a:alpha val="0"/>
                </a:srgbClr>
              </a:clrTo>
            </a:clrChange>
          </a:blip>
          <a:stretch>
            <a:fillRect/>
          </a:stretch>
        </p:blipFill>
        <p:spPr>
          <a:xfrm>
            <a:off x="5591150" y="1484784"/>
            <a:ext cx="981752" cy="550739"/>
          </a:xfrm>
          <a:prstGeom prst="rect">
            <a:avLst/>
          </a:prstGeom>
        </p:spPr>
      </p:pic>
      <p:pic>
        <p:nvPicPr>
          <p:cNvPr id="12" name="图片 11"/>
          <p:cNvPicPr/>
          <p:nvPr/>
        </p:nvPicPr>
        <p:blipFill>
          <a:blip r:embed="rId4">
            <a:clrChange>
              <a:clrFrom>
                <a:srgbClr val="F9FCFF"/>
              </a:clrFrom>
              <a:clrTo>
                <a:srgbClr val="F9FCFF">
                  <a:alpha val="0"/>
                </a:srgbClr>
              </a:clrTo>
            </a:clrChange>
          </a:blip>
          <a:stretch>
            <a:fillRect/>
          </a:stretch>
        </p:blipFill>
        <p:spPr>
          <a:xfrm>
            <a:off x="748508" y="2105697"/>
            <a:ext cx="408940" cy="408940"/>
          </a:xfrm>
          <a:prstGeom prst="rect">
            <a:avLst/>
          </a:prstGeom>
        </p:spPr>
      </p:pic>
    </p:spTree>
    <p:extLst>
      <p:ext uri="{BB962C8B-B14F-4D97-AF65-F5344CB8AC3E}">
        <p14:creationId xmlns:p14="http://schemas.microsoft.com/office/powerpoint/2010/main" val="351542578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内容占位符 1"/>
              <p:cNvSpPr>
                <a:spLocks noGrp="1"/>
              </p:cNvSpPr>
              <p:nvPr>
                <p:ph idx="1"/>
              </p:nvPr>
            </p:nvSpPr>
            <p:spPr>
              <a:xfrm>
                <a:off x="360854" y="1305319"/>
                <a:ext cx="11485848" cy="5347233"/>
              </a:xfrm>
            </p:spPr>
            <p:txBody>
              <a:bodyPr/>
              <a:lstStyle/>
              <a:p>
                <a:pPr algn="ctr" hangingPunct="0">
                  <a:spcAft>
                    <a:spcPts val="0"/>
                  </a:spcAft>
                </a:pPr>
                <a:r>
                  <a:rPr lang="zh-CN" altLang="zh-CN" b="1">
                    <a:solidFill>
                      <a:srgbClr val="F58A00"/>
                    </a:solidFill>
                    <a:latin typeface="Times New Roman" panose="02020603050405020304" pitchFamily="18" charset="0"/>
                    <a:ea typeface="宋体" panose="02010600030101010101" pitchFamily="2" charset="-122"/>
                    <a:cs typeface="Times New Roman" panose="02020603050405020304" pitchFamily="18" charset="0"/>
                  </a:rPr>
                  <a:t>庖 丁 解 牛</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ctr" hangingPunct="0">
                  <a:spcAft>
                    <a:spcPts val="0"/>
                  </a:spcAft>
                </a:pP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《庄子》</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庖丁为文惠君解牛，手之所触，肩 之 所 倚， 足</a:t>
                </a:r>
                <a:r>
                  <a:rPr lang="zh-CN" altLang="zh-CN" b="1" u="sng"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之所</a:t>
                </a:r>
                <a:endParaRPr lang="en-US" altLang="zh-CN" b="1" u="sng"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庖丁给梁惠王宰牛</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手接触的地方</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肩膀倚靠的地方</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脚踩的地</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u="sng"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履</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①</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，膝之所踦</a:t>
                </a:r>
                <a:r>
                  <a:rPr lang="en-US" altLang="zh-CN" b="1" u="sng" baseline="3000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②</a:t>
                </a:r>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，砉然向然</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③</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，奏刀</a:t>
                </a:r>
                <a:r>
                  <a:rPr lang="en-US"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然</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④</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莫不</a:t>
                </a:r>
                <a:r>
                  <a:rPr lang="zh-CN" altLang="en-US" b="1" u="sng"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中</a:t>
                </a:r>
                <a:r>
                  <a:rPr lang="zh-CN" altLang="zh-CN" b="1" u="sng" baseline="3000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b="1" u="sng" baseline="3000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膝盖抵住的地方</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砉砉作响</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进刀时发出</a:t>
                </a:r>
                <a:r>
                  <a:rPr lang="en-US" altLang="zh-CN" b="1">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的声音</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没有不合乎音</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u="sng"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音</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⑤</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。合于《桑林</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m:rPr>
                                <m:nor/>
                              </m:rP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⑥</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之舞，乃 中《经首》之会</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⑦</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b="1" u="sng" baseline="30000" smtClean="0">
                    <a:solidFill>
                      <a:srgbClr val="D73100"/>
                    </a:solidFill>
                    <a:uFill>
                      <a:solidFill>
                        <a:srgbClr val="000000"/>
                      </a:solidFill>
                    </a:uFill>
                    <a:latin typeface="MS Mincho"/>
                    <a:ea typeface="宋体" panose="02010600030101010101" pitchFamily="2" charset="-122"/>
                    <a:cs typeface="Times New Roman" panose="02020603050405020304" pitchFamily="18" charset="0"/>
                  </a:rPr>
                  <a:t>❶</a:t>
                </a:r>
                <a:endParaRPr lang="en-US"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律的。合乎《桑林》舞乐的节拍</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又合乎《经首》乐曲的节奏</a:t>
                </a:r>
                <a:r>
                  <a:rPr lang="zh-CN" altLang="zh-CN" b="1"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xmlns="">
          <p:sp>
            <p:nvSpPr>
              <p:cNvPr id="2" name="内容占位符 1"/>
              <p:cNvSpPr>
                <a:spLocks noGrp="1" noRot="1" noChangeAspect="1" noMove="1" noResize="1" noEditPoints="1" noAdjustHandles="1" noChangeArrowheads="1" noChangeShapeType="1" noTextEdit="1"/>
              </p:cNvSpPr>
              <p:nvPr>
                <p:ph idx="1"/>
              </p:nvPr>
            </p:nvSpPr>
            <p:spPr>
              <a:xfrm>
                <a:off x="360854" y="1305319"/>
                <a:ext cx="11485848" cy="5347233"/>
              </a:xfrm>
              <a:blipFill>
                <a:blip r:embed="rId2"/>
                <a:stretch>
                  <a:fillRect l="-796" r="-849"/>
                </a:stretch>
              </a:blipFill>
            </p:spPr>
            <p:txBody>
              <a:bodyPr/>
              <a:lstStyle/>
              <a:p>
                <a:r>
                  <a:rPr lang="zh-CN" altLang="en-US">
                    <a:noFill/>
                  </a:rPr>
                  <a:t> </a:t>
                </a:r>
              </a:p>
            </p:txBody>
          </p:sp>
        </mc:Fallback>
      </mc:AlternateContent>
      <p:pic>
        <p:nvPicPr>
          <p:cNvPr id="4" name="图片 3"/>
          <p:cNvPicPr>
            <a:picLocks noChangeAspect="1"/>
          </p:cNvPicPr>
          <p:nvPr/>
        </p:nvPicPr>
        <p:blipFill>
          <a:blip r:embed="rId3">
            <a:clrChange>
              <a:clrFrom>
                <a:srgbClr val="FFFFFF"/>
              </a:clrFrom>
              <a:clrTo>
                <a:srgbClr val="FFFFFF">
                  <a:alpha val="0"/>
                </a:srgbClr>
              </a:clrTo>
            </a:clrChange>
          </a:blip>
          <a:stretch>
            <a:fillRect/>
          </a:stretch>
        </p:blipFill>
        <p:spPr>
          <a:xfrm>
            <a:off x="353252" y="836712"/>
            <a:ext cx="1173079" cy="515444"/>
          </a:xfrm>
          <a:prstGeom prst="rect">
            <a:avLst/>
          </a:prstGeom>
        </p:spPr>
      </p:pic>
      <p:pic>
        <p:nvPicPr>
          <p:cNvPr id="5" name="ZZ27.eps" descr="id:2147490223;FounderCES"/>
          <p:cNvPicPr/>
          <p:nvPr/>
        </p:nvPicPr>
        <p:blipFill>
          <a:blip r:embed="rId4"/>
          <a:stretch>
            <a:fillRect/>
          </a:stretch>
        </p:blipFill>
        <p:spPr>
          <a:xfrm>
            <a:off x="7967414" y="3951162"/>
            <a:ext cx="296463" cy="284604"/>
          </a:xfrm>
          <a:prstGeom prst="rect">
            <a:avLst/>
          </a:prstGeom>
        </p:spPr>
      </p:pic>
      <p:pic>
        <p:nvPicPr>
          <p:cNvPr id="6" name="zz34.eps" descr="id:2147490230;FounderCES"/>
          <p:cNvPicPr/>
          <p:nvPr/>
        </p:nvPicPr>
        <p:blipFill>
          <a:blip r:embed="rId5"/>
          <a:stretch>
            <a:fillRect/>
          </a:stretch>
        </p:blipFill>
        <p:spPr>
          <a:xfrm>
            <a:off x="7679383" y="4653136"/>
            <a:ext cx="310814" cy="288032"/>
          </a:xfrm>
          <a:prstGeom prst="rect">
            <a:avLst/>
          </a:prstGeom>
        </p:spPr>
      </p:pic>
    </p:spTree>
    <p:extLst>
      <p:ext uri="{BB962C8B-B14F-4D97-AF65-F5344CB8AC3E}">
        <p14:creationId xmlns:p14="http://schemas.microsoft.com/office/powerpoint/2010/main" val="321656286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txBox="1">
            <a:spLocks/>
          </p:cNvSpPr>
          <p:nvPr/>
        </p:nvSpPr>
        <p:spPr bwMode="auto">
          <a:xfrm>
            <a:off x="360854" y="4941168"/>
            <a:ext cx="11485848"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US"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庖丁解牛的熟练动作和美妙音响。</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图片 4"/>
          <p:cNvPicPr>
            <a:picLocks noChangeAspect="1"/>
          </p:cNvPicPr>
          <p:nvPr/>
        </p:nvPicPr>
        <p:blipFill>
          <a:blip r:embed="rId2"/>
          <a:stretch>
            <a:fillRect/>
          </a:stretch>
        </p:blipFill>
        <p:spPr>
          <a:xfrm>
            <a:off x="334566" y="5013176"/>
            <a:ext cx="1140341" cy="513780"/>
          </a:xfrm>
          <a:prstGeom prst="rect">
            <a:avLst/>
          </a:prstGeom>
        </p:spPr>
      </p:pic>
      <p:sp>
        <p:nvSpPr>
          <p:cNvPr id="6" name="内容占位符 1"/>
          <p:cNvSpPr txBox="1">
            <a:spLocks/>
          </p:cNvSpPr>
          <p:nvPr/>
        </p:nvSpPr>
        <p:spPr bwMode="auto">
          <a:xfrm>
            <a:off x="360854" y="1340768"/>
            <a:ext cx="11485848" cy="3346237"/>
          </a:xfrm>
          <a:prstGeom prst="rect">
            <a:avLst/>
          </a:prstGeom>
          <a:noFill/>
          <a:ln w="19050">
            <a:solidFill>
              <a:srgbClr val="EF412A"/>
            </a:solidFill>
            <a:prstDash val="sys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dist">
              <a:spcAft>
                <a:spcPts val="0"/>
              </a:spcAft>
            </a:pPr>
            <a:r>
              <a:rPr lang="en-US" altLang="zh-CN" b="1" spc="-100">
                <a:solidFill>
                  <a:srgbClr val="000000"/>
                </a:solidFill>
                <a:latin typeface="宋体" panose="02010600030101010101" pitchFamily="2" charset="-122"/>
                <a:ea typeface="宋体" panose="02010600030101010101" pitchFamily="2" charset="-122"/>
                <a:cs typeface="Times New Roman" panose="02020603050405020304" pitchFamily="18" charset="0"/>
              </a:rPr>
              <a:t>①</a:t>
            </a:r>
            <a:r>
              <a:rPr lang="zh-CN" altLang="zh-CN"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履</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踩。</a:t>
            </a:r>
            <a:r>
              <a:rPr lang="en-US" altLang="zh-CN" b="1" spc="-100">
                <a:solidFill>
                  <a:srgbClr val="000000"/>
                </a:solidFill>
                <a:latin typeface="宋体" panose="02010600030101010101" pitchFamily="2" charset="-122"/>
                <a:ea typeface="宋体" panose="02010600030101010101" pitchFamily="2" charset="-122"/>
                <a:cs typeface="Times New Roman" panose="02020603050405020304" pitchFamily="18" charset="0"/>
              </a:rPr>
              <a:t>②</a:t>
            </a:r>
            <a:r>
              <a:rPr lang="zh-CN" altLang="zh-CN"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踦</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yǐ</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抵住</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指宰牛之时用膝盖抵住牛。</a:t>
            </a:r>
            <a:r>
              <a:rPr lang="en-US" altLang="zh-CN" b="1" spc="-100">
                <a:solidFill>
                  <a:srgbClr val="000000"/>
                </a:solidFill>
                <a:latin typeface="宋体" panose="02010600030101010101" pitchFamily="2" charset="-122"/>
                <a:ea typeface="宋体" panose="02010600030101010101" pitchFamily="2" charset="-122"/>
                <a:cs typeface="Times New Roman" panose="02020603050405020304" pitchFamily="18" charset="0"/>
              </a:rPr>
              <a:t>③</a:t>
            </a:r>
            <a:r>
              <a:rPr lang="zh-CN" altLang="zh-CN"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砉</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xū</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然向</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xiǎng</a:t>
            </a:r>
            <a:r>
              <a:rPr lang="zh-CN" altLang="zh-CN" b="1" spc="-1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b="1" spc="-1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a:spcAft>
                <a:spcPts val="0"/>
              </a:spcAft>
            </a:pPr>
            <a:r>
              <a:rPr lang="zh-CN" altLang="zh-CN" b="1" spc="-1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砉砉作响。砉</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拟声词</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皮肉筋骨分离的声音。向</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a:t>
            </a:r>
            <a:r>
              <a:rPr lang="en-US" altLang="zh-CN" b="1" spc="-10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响</a:t>
            </a:r>
            <a:r>
              <a:rPr lang="en-US" altLang="zh-CN" b="1" spc="-100">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b="1" spc="-100">
                <a:solidFill>
                  <a:srgbClr val="000000"/>
                </a:solidFill>
                <a:latin typeface="宋体" panose="02010600030101010101" pitchFamily="2" charset="-122"/>
                <a:ea typeface="宋体" panose="02010600030101010101" pitchFamily="2" charset="-122"/>
                <a:cs typeface="Times New Roman" panose="02020603050405020304" pitchFamily="18" charset="0"/>
              </a:rPr>
              <a:t>④</a:t>
            </a:r>
            <a:r>
              <a:rPr lang="zh-CN" altLang="zh-CN"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奏刀</a:t>
            </a:r>
            <a:r>
              <a:rPr lang="en-US"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huō</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进刀时发出</a:t>
            </a:r>
            <a:r>
              <a:rPr lang="en-US" altLang="zh-CN"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的声音。奏</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a:t>
            </a: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拟声词</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插刀裂物的声音。</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⑤</a:t>
            </a:r>
            <a:r>
              <a:rPr lang="zh-CN" altLang="zh-CN" b="1"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a:t>
            </a:r>
            <a:endParaRPr lang="en-US" altLang="zh-CN" b="1"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a:spcAft>
                <a:spcPts val="0"/>
              </a:spcAft>
            </a:pP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zhòng</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音</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合乎音律。</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⑥</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《桑林》</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传说中商汤时的乐曲名。</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⑦</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乃中《经首》之会</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又合乎《经首》乐曲的节奏。《经首》</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传说中尧时的乐曲名。乃</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又。会</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节奏。</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5" name="ZZ28.eps" descr="id:2147490244;FounderCES"/>
          <p:cNvPicPr/>
          <p:nvPr/>
        </p:nvPicPr>
        <p:blipFill>
          <a:blip r:embed="rId3"/>
          <a:stretch>
            <a:fillRect/>
          </a:stretch>
        </p:blipFill>
        <p:spPr>
          <a:xfrm>
            <a:off x="3142878" y="2708920"/>
            <a:ext cx="272856" cy="298770"/>
          </a:xfrm>
          <a:prstGeom prst="rect">
            <a:avLst/>
          </a:prstGeom>
        </p:spPr>
      </p:pic>
      <p:pic>
        <p:nvPicPr>
          <p:cNvPr id="17" name="ZZ28.eps" descr="id:2147490244;FounderCES"/>
          <p:cNvPicPr/>
          <p:nvPr/>
        </p:nvPicPr>
        <p:blipFill>
          <a:blip r:embed="rId3"/>
          <a:stretch>
            <a:fillRect/>
          </a:stretch>
        </p:blipFill>
        <p:spPr>
          <a:xfrm>
            <a:off x="6455246" y="2708920"/>
            <a:ext cx="272856" cy="298770"/>
          </a:xfrm>
          <a:prstGeom prst="rect">
            <a:avLst/>
          </a:prstGeom>
        </p:spPr>
      </p:pic>
      <p:pic>
        <p:nvPicPr>
          <p:cNvPr id="18" name="ZZ28.eps" descr="id:2147490244;FounderCES"/>
          <p:cNvPicPr/>
          <p:nvPr/>
        </p:nvPicPr>
        <p:blipFill>
          <a:blip r:embed="rId3"/>
          <a:stretch>
            <a:fillRect/>
          </a:stretch>
        </p:blipFill>
        <p:spPr>
          <a:xfrm>
            <a:off x="10343678" y="2132856"/>
            <a:ext cx="272856" cy="298770"/>
          </a:xfrm>
          <a:prstGeom prst="rect">
            <a:avLst/>
          </a:prstGeom>
        </p:spPr>
      </p:pic>
    </p:spTree>
    <p:extLst>
      <p:ext uri="{BB962C8B-B14F-4D97-AF65-F5344CB8AC3E}">
        <p14:creationId xmlns:p14="http://schemas.microsoft.com/office/powerpoint/2010/main" val="20421460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1916832"/>
            <a:ext cx="11485848" cy="2308324"/>
          </a:xfrm>
        </p:spPr>
        <p:txBody>
          <a:bodyPr/>
          <a:lstStyle/>
          <a:p>
            <a:pPr lvl="0" algn="ctr" hangingPunct="0">
              <a:spcAft>
                <a:spcPts val="0"/>
              </a:spcAft>
            </a:pPr>
            <a:r>
              <a:rPr lang="zh-CN" altLang="zh-CN" b="1"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子路、曾皙、冉有、公西华</a:t>
            </a:r>
            <a:r>
              <a:rPr lang="zh-CN" altLang="zh-CN" b="1"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侍。</a:t>
            </a:r>
            <a:endParaRPr lang="en-US" altLang="zh-CN" b="1"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endParaRPr>
          </a:p>
          <a:p>
            <a:pPr algn="ctr" hangingPunct="0">
              <a:spcAft>
                <a:spcPts val="0"/>
              </a:spcAft>
            </a:pPr>
            <a:r>
              <a:rPr lang="zh-CN" altLang="zh-CN"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en-US" b="1" dirty="0">
                <a:latin typeface="仿宋" panose="02010609060101010101" pitchFamily="49" charset="-122"/>
                <a:ea typeface="仿宋" panose="02010609060101010101" pitchFamily="49" charset="-122"/>
                <a:cs typeface="Times New Roman" panose="02020603050405020304" pitchFamily="18" charset="0"/>
              </a:rPr>
              <a:t>论语</a:t>
            </a:r>
            <a:r>
              <a:rPr lang="zh-CN" altLang="zh-CN"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b="1" dirty="0" smtClean="0">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子路、曾皙、冉有、公西华侍坐</a:t>
            </a:r>
            <a:r>
              <a:rPr lang="en-US" altLang="zh-CN" b="1" u="sng" baseline="30000" dirty="0" smtClean="0">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①</a:t>
            </a:r>
            <a:r>
              <a:rPr lang="zh-CN" altLang="zh-CN" b="1" u="sng"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b="1" u="sng" baseline="30000" dirty="0" smtClean="0">
                <a:solidFill>
                  <a:srgbClr val="D73100"/>
                </a:solidFill>
                <a:uFill>
                  <a:solidFill>
                    <a:srgbClr val="000000"/>
                  </a:solidFill>
                </a:uFill>
                <a:latin typeface="MS Mincho"/>
                <a:ea typeface="宋体" panose="02010600030101010101" pitchFamily="2" charset="-122"/>
                <a:cs typeface="Times New Roman" panose="02020603050405020304" pitchFamily="18" charset="0"/>
              </a:rPr>
              <a:t>❶</a:t>
            </a:r>
            <a:r>
              <a:rPr lang="zh-CN" altLang="zh-CN" b="1" u="sng" baseline="30000" dirty="0"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sz="105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子路、曾皙、冉有、公西华在孔子近旁陪坐。</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图片 2"/>
          <p:cNvPicPr>
            <a:picLocks noChangeAspect="1"/>
          </p:cNvPicPr>
          <p:nvPr/>
        </p:nvPicPr>
        <p:blipFill>
          <a:blip r:embed="rId2"/>
          <a:stretch>
            <a:fillRect/>
          </a:stretch>
        </p:blipFill>
        <p:spPr>
          <a:xfrm>
            <a:off x="406574" y="980728"/>
            <a:ext cx="1790723" cy="413244"/>
          </a:xfrm>
          <a:prstGeom prst="rect">
            <a:avLst/>
          </a:prstGeom>
        </p:spPr>
      </p:pic>
      <p:pic>
        <p:nvPicPr>
          <p:cNvPr id="4" name="图片 3"/>
          <p:cNvPicPr>
            <a:picLocks noChangeAspect="1"/>
          </p:cNvPicPr>
          <p:nvPr/>
        </p:nvPicPr>
        <p:blipFill>
          <a:blip r:embed="rId3"/>
          <a:stretch>
            <a:fillRect/>
          </a:stretch>
        </p:blipFill>
        <p:spPr>
          <a:xfrm>
            <a:off x="353252" y="1461354"/>
            <a:ext cx="1173079" cy="515444"/>
          </a:xfrm>
          <a:prstGeom prst="rect">
            <a:avLst/>
          </a:prstGeom>
        </p:spPr>
      </p:pic>
      <p:sp>
        <p:nvSpPr>
          <p:cNvPr id="6" name="内容占位符 1"/>
          <p:cNvSpPr txBox="1">
            <a:spLocks/>
          </p:cNvSpPr>
          <p:nvPr/>
        </p:nvSpPr>
        <p:spPr bwMode="auto">
          <a:xfrm>
            <a:off x="360854" y="4219347"/>
            <a:ext cx="11485848" cy="576248"/>
          </a:xfrm>
          <a:prstGeom prst="rect">
            <a:avLst/>
          </a:prstGeom>
          <a:noFill/>
          <a:ln w="19050">
            <a:solidFill>
              <a:srgbClr val="EF412A"/>
            </a:solidFill>
            <a:prstDash val="sys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eaLnBrk="1" hangingPunct="0">
              <a:spcAft>
                <a:spcPts val="0"/>
              </a:spcAft>
            </a:pPr>
            <a:r>
              <a:rPr lang="en-US" altLang="zh-CN" b="1"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①</a:t>
            </a:r>
            <a:r>
              <a:rPr lang="zh-CN" altLang="zh-CN" b="1"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侍坐</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在尊长近旁陪坐。</a:t>
            </a:r>
            <a:endParaRPr lang="zh-CN" altLang="zh-CN" sz="105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7" name="图片 6"/>
          <p:cNvPicPr>
            <a:picLocks noChangeAspect="1"/>
          </p:cNvPicPr>
          <p:nvPr/>
        </p:nvPicPr>
        <p:blipFill>
          <a:blip r:embed="rId4"/>
          <a:stretch>
            <a:fillRect/>
          </a:stretch>
        </p:blipFill>
        <p:spPr>
          <a:xfrm>
            <a:off x="334566" y="4939427"/>
            <a:ext cx="11593288" cy="1080120"/>
          </a:xfrm>
          <a:prstGeom prst="rect">
            <a:avLst/>
          </a:prstGeom>
        </p:spPr>
      </p:pic>
      <p:sp>
        <p:nvSpPr>
          <p:cNvPr id="8" name="内容占位符 2"/>
          <p:cNvSpPr txBox="1">
            <a:spLocks/>
          </p:cNvSpPr>
          <p:nvPr/>
        </p:nvSpPr>
        <p:spPr bwMode="auto">
          <a:xfrm>
            <a:off x="360854" y="5443483"/>
            <a:ext cx="11485848"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eaLnBrk="1" hangingPunct="0">
              <a:spcAft>
                <a:spcPts val="0"/>
              </a:spcAft>
            </a:pPr>
            <a:r>
              <a:rPr lang="en-US" altLang="zh-CN" b="1" dirty="0" smtClean="0">
                <a:solidFill>
                  <a:srgbClr val="D73100"/>
                </a:solidFill>
                <a:latin typeface="MS Mincho"/>
                <a:ea typeface="宋体" panose="02010600030101010101" pitchFamily="2" charset="-122"/>
                <a:cs typeface="Times New Roman" panose="02020603050405020304" pitchFamily="18" charset="0"/>
              </a:rPr>
              <a:t>❶</a:t>
            </a:r>
            <a:r>
              <a:rPr lang="zh-CN" altLang="zh-CN"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简明扼要地写出了四个学生的姓名，并交代了一个典型的探究学习的场景。</a:t>
            </a:r>
            <a:endParaRPr lang="zh-CN" altLang="zh-CN" sz="105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9" name="图片 8"/>
          <p:cNvPicPr>
            <a:picLocks noChangeAspect="1"/>
          </p:cNvPicPr>
          <p:nvPr/>
        </p:nvPicPr>
        <p:blipFill>
          <a:blip r:embed="rId5">
            <a:clrChange>
              <a:clrFrom>
                <a:srgbClr val="FEF2E3"/>
              </a:clrFrom>
              <a:clrTo>
                <a:srgbClr val="FEF2E3">
                  <a:alpha val="0"/>
                </a:srgbClr>
              </a:clrTo>
            </a:clrChange>
          </a:blip>
          <a:stretch>
            <a:fillRect/>
          </a:stretch>
        </p:blipFill>
        <p:spPr>
          <a:xfrm>
            <a:off x="5591150" y="4939427"/>
            <a:ext cx="981752" cy="550739"/>
          </a:xfrm>
          <a:prstGeom prst="rect">
            <a:avLst/>
          </a:prstGeom>
        </p:spPr>
      </p:pic>
    </p:spTree>
    <p:extLst>
      <p:ext uri="{BB962C8B-B14F-4D97-AF65-F5344CB8AC3E}">
        <p14:creationId xmlns:p14="http://schemas.microsoft.com/office/powerpoint/2010/main" val="341545996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334566" y="1196752"/>
            <a:ext cx="11593288" cy="4032448"/>
          </a:xfrm>
          <a:prstGeom prst="rect">
            <a:avLst/>
          </a:prstGeom>
        </p:spPr>
      </p:pic>
      <p:sp>
        <p:nvSpPr>
          <p:cNvPr id="5" name="内容占位符 2"/>
          <p:cNvSpPr txBox="1">
            <a:spLocks/>
          </p:cNvSpPr>
          <p:nvPr/>
        </p:nvSpPr>
        <p:spPr bwMode="auto">
          <a:xfrm>
            <a:off x="360854" y="1700808"/>
            <a:ext cx="11485848" cy="334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dist">
              <a:spcAft>
                <a:spcPts val="0"/>
              </a:spcAft>
            </a:pPr>
            <a:r>
              <a:rPr lang="en-US" altLang="zh-CN" b="1">
                <a:solidFill>
                  <a:srgbClr val="D73100"/>
                </a:solidFill>
                <a:latin typeface="MS Mincho"/>
                <a:ea typeface="宋体" panose="02010600030101010101" pitchFamily="2" charset="-122"/>
                <a:cs typeface="Times New Roman" panose="02020603050405020304" pitchFamily="18" charset="0"/>
              </a:rPr>
              <a:t>❶</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里从动作和声音两个方面表现了庖丁解牛技术的高超。动作：手、肩、足、膝四个部位的动作，组成了一幅完整的解牛图。对这四个动作的描写，突出了庖丁的手脚利索，表现出这位厨师的姿态。声音：不仅动作熟练，而且解牛之声富于</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节</a:t>
            </a:r>
            <a:endParaRPr lang="en-US"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a:spcAft>
                <a:spcPts val="0"/>
              </a:spcAft>
            </a:pP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奏</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，具有美感。说明庖丁的技艺确实出神入化。连用两个比喻——</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《桑林》</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a:t>
            </a:r>
            <a:endParaRPr lang="en-US"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pP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舞</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《经首》之会</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，生动地描绘出庖丁动作的节奏感，表现庖丁解牛技艺达到至高境界。</a:t>
            </a:r>
            <a:endPar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clrChange>
              <a:clrFrom>
                <a:srgbClr val="FEF2E3"/>
              </a:clrFrom>
              <a:clrTo>
                <a:srgbClr val="FEF2E3">
                  <a:alpha val="0"/>
                </a:srgbClr>
              </a:clrTo>
            </a:clrChange>
          </a:blip>
          <a:stretch>
            <a:fillRect/>
          </a:stretch>
        </p:blipFill>
        <p:spPr>
          <a:xfrm>
            <a:off x="5591150" y="1196752"/>
            <a:ext cx="981752" cy="550739"/>
          </a:xfrm>
          <a:prstGeom prst="rect">
            <a:avLst/>
          </a:prstGeom>
        </p:spPr>
      </p:pic>
    </p:spTree>
    <p:extLst>
      <p:ext uri="{BB962C8B-B14F-4D97-AF65-F5344CB8AC3E}">
        <p14:creationId xmlns:p14="http://schemas.microsoft.com/office/powerpoint/2010/main" val="369040792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内容占位符 1"/>
              <p:cNvSpPr>
                <a:spLocks noGrp="1"/>
              </p:cNvSpPr>
              <p:nvPr>
                <p:ph idx="1"/>
              </p:nvPr>
            </p:nvSpPr>
            <p:spPr>
              <a:xfrm>
                <a:off x="360854" y="1412776"/>
                <a:ext cx="11485848" cy="1541704"/>
              </a:xfrm>
            </p:spPr>
            <p:txBody>
              <a:bodyPr/>
              <a:lstStyle/>
              <a:p>
                <a:pPr hangingPunct="0">
                  <a:spcAft>
                    <a:spcPts val="0"/>
                  </a:spcAf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文惠君曰：</a:t>
                </a:r>
                <a:r>
                  <a:rPr lang="en-US" altLang="zh-CN" b="1" u="sng">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嘻，善哉！技 盖</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①</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至此乎？</a:t>
                </a:r>
                <a:r>
                  <a:rPr lang="en-US" altLang="zh-CN" b="1" u="sng">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en-US" altLang="zh-CN" b="1" u="sng" baseline="30000">
                    <a:solidFill>
                      <a:srgbClr val="D73100"/>
                    </a:solidFill>
                    <a:uFill>
                      <a:solidFill>
                        <a:srgbClr val="000000"/>
                      </a:solidFill>
                    </a:uFill>
                    <a:latin typeface="MS Mincho"/>
                    <a:ea typeface="宋体" panose="02010600030101010101" pitchFamily="2" charset="-122"/>
                    <a:cs typeface="Times New Roman" panose="02020603050405020304" pitchFamily="18" charset="0"/>
                  </a:rPr>
                  <a:t>❷</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梁惠王说</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嘻</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好啊</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技术怎么会</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高超</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到这种程度啊</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smtClean="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xmlns="">
          <p:sp>
            <p:nvSpPr>
              <p:cNvPr id="4" name="内容占位符 1"/>
              <p:cNvSpPr>
                <a:spLocks noGrp="1" noRot="1" noChangeAspect="1" noMove="1" noResize="1" noEditPoints="1" noAdjustHandles="1" noChangeArrowheads="1" noChangeShapeType="1" noTextEdit="1"/>
              </p:cNvSpPr>
              <p:nvPr>
                <p:ph idx="1"/>
              </p:nvPr>
            </p:nvSpPr>
            <p:spPr>
              <a:xfrm>
                <a:off x="360854" y="1412776"/>
                <a:ext cx="11485848" cy="1541704"/>
              </a:xfrm>
              <a:blipFill>
                <a:blip r:embed="rId2"/>
                <a:stretch>
                  <a:fillRect b="-6719"/>
                </a:stretch>
              </a:blipFill>
            </p:spPr>
            <p:txBody>
              <a:bodyPr/>
              <a:lstStyle/>
              <a:p>
                <a:r>
                  <a:rPr lang="zh-CN" altLang="en-US">
                    <a:noFill/>
                  </a:rPr>
                  <a:t> </a:t>
                </a:r>
              </a:p>
            </p:txBody>
          </p:sp>
        </mc:Fallback>
      </mc:AlternateContent>
      <p:sp>
        <p:nvSpPr>
          <p:cNvPr id="3" name="内容占位符 1"/>
          <p:cNvSpPr txBox="1">
            <a:spLocks/>
          </p:cNvSpPr>
          <p:nvPr/>
        </p:nvSpPr>
        <p:spPr bwMode="auto">
          <a:xfrm>
            <a:off x="360854" y="3140968"/>
            <a:ext cx="11485848" cy="576248"/>
          </a:xfrm>
          <a:prstGeom prst="rect">
            <a:avLst/>
          </a:prstGeom>
          <a:noFill/>
          <a:ln w="19050">
            <a:solidFill>
              <a:srgbClr val="EF412A"/>
            </a:solidFill>
            <a:prstDash val="sys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①</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盖</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a:t>
            </a:r>
            <a:r>
              <a:rPr lang="en-US" altLang="zh-CN"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盍</a:t>
            </a:r>
            <a:r>
              <a:rPr lang="en-US" altLang="zh-CN"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何、怎么。</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内容占位符 1"/>
          <p:cNvSpPr txBox="1">
            <a:spLocks/>
          </p:cNvSpPr>
          <p:nvPr/>
        </p:nvSpPr>
        <p:spPr bwMode="auto">
          <a:xfrm>
            <a:off x="360854" y="4005248"/>
            <a:ext cx="11485848"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US"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文惠君对庖丁高超技术的夸赞。</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stretch>
            <a:fillRect/>
          </a:stretch>
        </p:blipFill>
        <p:spPr>
          <a:xfrm>
            <a:off x="334566" y="4077256"/>
            <a:ext cx="1140341" cy="513780"/>
          </a:xfrm>
          <a:prstGeom prst="rect">
            <a:avLst/>
          </a:prstGeom>
        </p:spPr>
      </p:pic>
    </p:spTree>
    <p:extLst>
      <p:ext uri="{BB962C8B-B14F-4D97-AF65-F5344CB8AC3E}">
        <p14:creationId xmlns:p14="http://schemas.microsoft.com/office/powerpoint/2010/main" val="305245415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334566" y="2060848"/>
            <a:ext cx="11593288" cy="1800200"/>
          </a:xfrm>
          <a:prstGeom prst="rect">
            <a:avLst/>
          </a:prstGeom>
        </p:spPr>
      </p:pic>
      <p:sp>
        <p:nvSpPr>
          <p:cNvPr id="5" name="内容占位符 2"/>
          <p:cNvSpPr txBox="1">
            <a:spLocks/>
          </p:cNvSpPr>
          <p:nvPr/>
        </p:nvSpPr>
        <p:spPr bwMode="auto">
          <a:xfrm>
            <a:off x="360854" y="2564904"/>
            <a:ext cx="11485848"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dist">
              <a:spcAft>
                <a:spcPts val="0"/>
              </a:spcAft>
            </a:pPr>
            <a:r>
              <a:rPr lang="en-US" altLang="zh-CN" b="1">
                <a:solidFill>
                  <a:srgbClr val="D73100"/>
                </a:solidFill>
                <a:latin typeface="MS Mincho"/>
                <a:ea typeface="宋体" panose="02010600030101010101" pitchFamily="2" charset="-122"/>
                <a:cs typeface="Times New Roman" panose="02020603050405020304" pitchFamily="18" charset="0"/>
              </a:rPr>
              <a:t>❷</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文惠君的夸赞从侧面烘托出庖丁技艺的精湛，并引出下文庖丁的</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议</a:t>
            </a:r>
            <a:endParaRPr lang="en-US"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pP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论</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，起到过渡作用。</a:t>
            </a:r>
            <a:endPar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clrChange>
              <a:clrFrom>
                <a:srgbClr val="FEF2E3"/>
              </a:clrFrom>
              <a:clrTo>
                <a:srgbClr val="FEF2E3">
                  <a:alpha val="0"/>
                </a:srgbClr>
              </a:clrTo>
            </a:clrChange>
          </a:blip>
          <a:stretch>
            <a:fillRect/>
          </a:stretch>
        </p:blipFill>
        <p:spPr>
          <a:xfrm>
            <a:off x="5591150" y="2060848"/>
            <a:ext cx="981752" cy="550739"/>
          </a:xfrm>
          <a:prstGeom prst="rect">
            <a:avLst/>
          </a:prstGeom>
        </p:spPr>
      </p:pic>
    </p:spTree>
    <p:extLst>
      <p:ext uri="{BB962C8B-B14F-4D97-AF65-F5344CB8AC3E}">
        <p14:creationId xmlns:p14="http://schemas.microsoft.com/office/powerpoint/2010/main" val="105006215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内容占位符 1"/>
              <p:cNvSpPr>
                <a:spLocks noGrp="1"/>
              </p:cNvSpPr>
              <p:nvPr>
                <p:ph idx="1"/>
              </p:nvPr>
            </p:nvSpPr>
            <p:spPr>
              <a:xfrm>
                <a:off x="360854" y="692696"/>
                <a:ext cx="11485848" cy="5704062"/>
              </a:xfrm>
            </p:spPr>
            <p:txBody>
              <a:bodyPr/>
              <a:lstStyle/>
              <a:p>
                <a:pPr algn="dist" hangingPunct="0">
                  <a:lnSpc>
                    <a:spcPct val="140000"/>
                  </a:lnSpc>
                  <a:spcAft>
                    <a:spcPts val="0"/>
                  </a:spcAf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庖丁释刀对曰：</a:t>
                </a:r>
                <a:r>
                  <a:rPr lang="en-US" altLang="zh-CN" b="1" u="sng">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臣之所好者道</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①</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也，进乎技矣</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②</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。始臣之</a:t>
                </a:r>
                <a:endPar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40000"/>
                  </a:lnSpc>
                  <a:spcAft>
                    <a:spcPts val="0"/>
                  </a:spcAf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庖丁放下刀回答说</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我追求的是天道</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超过技术了。起初我宰牛</a:t>
                </a:r>
                <a:endPar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40000"/>
                  </a:lnSpc>
                  <a:spcAft>
                    <a:spcPts val="0"/>
                  </a:spcAft>
                </a:pPr>
                <a:r>
                  <a:rPr lang="zh-CN" altLang="zh-CN" b="1" u="sng"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解牛之时，所见无非　　　牛者</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③</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；三年之后，未尝见全</a:t>
                </a:r>
                <a:endPar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40000"/>
                  </a:lnSpc>
                  <a:spcAft>
                    <a:spcPts val="0"/>
                  </a:spcAft>
                </a:pP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的时候</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看到的没有不是</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完整的</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牛的</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三年以后</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未曾看到完整的</a:t>
                </a:r>
                <a:endPar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40000"/>
                  </a:lnSpc>
                  <a:spcAft>
                    <a:spcPts val="0"/>
                  </a:spcAft>
                </a:pPr>
                <a:r>
                  <a:rPr lang="zh-CN" altLang="zh-CN" b="1" u="sng"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牛也</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④</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。方今之时，臣以神遇</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⑤</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en-US"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而不以 目　 视，　官</a:t>
                </a:r>
                <a:endPar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40000"/>
                  </a:lnSpc>
                  <a:spcAft>
                    <a:spcPts val="0"/>
                  </a:spcAft>
                </a:pP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牛了。现在</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我只用精神去和牛接触</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而不用眼睛去看</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感觉器官的作</a:t>
                </a:r>
                <a:endPar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40000"/>
                  </a:lnSpc>
                  <a:spcAft>
                    <a:spcPts val="0"/>
                  </a:spcAft>
                </a:pPr>
                <a:r>
                  <a:rPr lang="zh-CN" altLang="zh-CN" b="1" u="sng"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知　止　　而神欲 行</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⑥</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依乎天　　理</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⑦</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批 大</a:t>
                </a:r>
                <a:endPar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40000"/>
                  </a:lnSpc>
                  <a:spcAft>
                    <a:spcPts val="0"/>
                  </a:spcAft>
                </a:pP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用停止了</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而精神在活动。依照牛体的自然结构</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击入大的</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筋骨</a:t>
                </a:r>
                <a:r>
                  <a:rPr lang="zh-CN" altLang="zh-CN" b="1"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连接</a:t>
                </a:r>
                <a:endPar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xmlns="">
          <p:sp>
            <p:nvSpPr>
              <p:cNvPr id="4" name="内容占位符 1"/>
              <p:cNvSpPr>
                <a:spLocks noGrp="1" noRot="1" noChangeAspect="1" noMove="1" noResize="1" noEditPoints="1" noAdjustHandles="1" noChangeArrowheads="1" noChangeShapeType="1" noTextEdit="1"/>
              </p:cNvSpPr>
              <p:nvPr>
                <p:ph idx="1"/>
              </p:nvPr>
            </p:nvSpPr>
            <p:spPr>
              <a:xfrm>
                <a:off x="360854" y="692696"/>
                <a:ext cx="11485848" cy="5704062"/>
              </a:xfrm>
              <a:blipFill>
                <a:blip r:embed="rId2"/>
                <a:stretch>
                  <a:fillRect l="-796" r="-849" b="-128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49075408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内容占位符 1"/>
              <p:cNvSpPr>
                <a:spLocks noGrp="1"/>
              </p:cNvSpPr>
              <p:nvPr>
                <p:ph idx="1"/>
              </p:nvPr>
            </p:nvSpPr>
            <p:spPr>
              <a:xfrm>
                <a:off x="360854" y="692696"/>
                <a:ext cx="11485848" cy="5780621"/>
              </a:xfrm>
            </p:spPr>
            <p:txBody>
              <a:bodyPr/>
              <a:lstStyle/>
              <a:p>
                <a:pPr algn="dist" hangingPunct="0">
                  <a:lnSpc>
                    <a:spcPct val="140000"/>
                  </a:lnSpc>
                  <a:spcAft>
                    <a:spcPts val="0"/>
                  </a:spcAft>
                </a:pPr>
                <a:r>
                  <a:rPr lang="zh-CN" altLang="zh-CN" b="1" u="sng"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郤</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⑧</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，导　　　　　　大窾</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⑨</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因 其　　固　然</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宋体" panose="02010600030101010101" pitchFamily="2" charset="-122"/>
                              </a:rPr>
                              <m:t>⑩</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40000"/>
                  </a:lnSpc>
                  <a:spcAft>
                    <a:spcPts val="0"/>
                  </a:spcAft>
                </a:pP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处的</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缝隙</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引刀进入</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骨节之间的</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空处</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顺着牛体本来的结构</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脉络</a:t>
                </a:r>
                <a:endPar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40000"/>
                  </a:lnSpc>
                  <a:spcAft>
                    <a:spcPts val="0"/>
                  </a:spcAft>
                </a:pPr>
                <a:r>
                  <a:rPr lang="en-US" altLang="zh-CN" b="1" u="sng"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技　经　 肯綮　　 之　 未　　 尝</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en-US" altLang="zh-CN" b="1" u="sng">
                                <a:solidFill>
                                  <a:srgbClr val="000000"/>
                                </a:solidFill>
                                <a:uFill>
                                  <a:solidFill>
                                    <a:srgbClr val="000000"/>
                                  </a:solidFill>
                                </a:uFill>
                                <a:latin typeface="Cambria Math" panose="02040503050406030204" pitchFamily="18" charset="0"/>
                                <a:ea typeface="宋体" panose="02010600030101010101" pitchFamily="2" charset="-122"/>
                                <a:cs typeface="Cambria Math" panose="02040503050406030204" pitchFamily="18" charset="0"/>
                              </a:rPr>
                              <m:t>⑪</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，而况大</a:t>
                </a:r>
                <a:r>
                  <a:rPr lang="en-US"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en-US" altLang="zh-CN" b="1" u="sng">
                                <a:solidFill>
                                  <a:srgbClr val="000000"/>
                                </a:solidFill>
                                <a:uFill>
                                  <a:solidFill>
                                    <a:srgbClr val="000000"/>
                                  </a:solidFill>
                                </a:uFill>
                                <a:latin typeface="Cambria Math" panose="02040503050406030204" pitchFamily="18" charset="0"/>
                                <a:ea typeface="宋体" panose="02010600030101010101" pitchFamily="2" charset="-122"/>
                                <a:cs typeface="Cambria Math" panose="02040503050406030204" pitchFamily="18" charset="0"/>
                              </a:rPr>
                              <m:t>⑫</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乎！良</a:t>
                </a:r>
                <a:endPar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40000"/>
                  </a:lnSpc>
                  <a:spcAft>
                    <a:spcPts val="0"/>
                  </a:spcAft>
                </a:pP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相连和筋骨相结合的地方</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不曾拿刀去尝试</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更何况大骨呢</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好的厨</a:t>
                </a:r>
                <a:endPar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40000"/>
                  </a:lnSpc>
                  <a:spcAft>
                    <a:spcPts val="0"/>
                  </a:spcAft>
                </a:pPr>
                <a:r>
                  <a:rPr lang="zh-CN" altLang="zh-CN" b="1" u="sng"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庖 岁　更</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en-US" altLang="zh-CN" b="1" u="sng">
                                <a:solidFill>
                                  <a:srgbClr val="000000"/>
                                </a:solidFill>
                                <a:uFill>
                                  <a:solidFill>
                                    <a:srgbClr val="000000"/>
                                  </a:solidFill>
                                </a:uFill>
                                <a:latin typeface="Cambria Math" panose="02040503050406030204" pitchFamily="18" charset="0"/>
                                <a:ea typeface="宋体" panose="02010600030101010101" pitchFamily="2" charset="-122"/>
                                <a:cs typeface="Cambria Math" panose="02040503050406030204" pitchFamily="18" charset="0"/>
                              </a:rPr>
                              <m:t>⑬</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刀，　　割</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en-US" altLang="zh-CN" b="1" u="sng">
                                <a:solidFill>
                                  <a:srgbClr val="000000"/>
                                </a:solidFill>
                                <a:uFill>
                                  <a:solidFill>
                                    <a:srgbClr val="000000"/>
                                  </a:solidFill>
                                </a:uFill>
                                <a:latin typeface="Cambria Math" panose="02040503050406030204" pitchFamily="18" charset="0"/>
                                <a:ea typeface="宋体" panose="02010600030101010101" pitchFamily="2" charset="-122"/>
                                <a:cs typeface="Cambria Math" panose="02040503050406030204" pitchFamily="18" charset="0"/>
                              </a:rPr>
                              <m:t>⑭</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也；族　　庖</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en-US" altLang="zh-CN" b="1" u="sng">
                                <a:solidFill>
                                  <a:srgbClr val="000000"/>
                                </a:solidFill>
                                <a:uFill>
                                  <a:solidFill>
                                    <a:srgbClr val="000000"/>
                                  </a:solidFill>
                                </a:uFill>
                                <a:latin typeface="Cambria Math" panose="02040503050406030204" pitchFamily="18" charset="0"/>
                                <a:ea typeface="宋体" panose="02010600030101010101" pitchFamily="2" charset="-122"/>
                                <a:cs typeface="Cambria Math" panose="02040503050406030204" pitchFamily="18" charset="0"/>
                              </a:rPr>
                              <m:t>⑮</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en-US"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月　更　刀，</a:t>
                </a:r>
                <a:endPar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40000"/>
                  </a:lnSpc>
                  <a:spcAft>
                    <a:spcPts val="0"/>
                  </a:spcAft>
                </a:pP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师一年更换一把刀</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因为他是割肉</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一般的厨师每月更换一把刀</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a:t>
                </a:r>
                <a:endPar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40000"/>
                  </a:lnSpc>
                  <a:spcAft>
                    <a:spcPts val="0"/>
                  </a:spcAft>
                </a:pPr>
                <a:r>
                  <a:rPr lang="zh-CN" altLang="zh-CN" b="1" u="sng"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折</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en-US" altLang="zh-CN" b="1" u="sng">
                                <a:solidFill>
                                  <a:srgbClr val="000000"/>
                                </a:solidFill>
                                <a:uFill>
                                  <a:solidFill>
                                    <a:srgbClr val="000000"/>
                                  </a:solidFill>
                                </a:uFill>
                                <a:latin typeface="Cambria Math" panose="02040503050406030204" pitchFamily="18" charset="0"/>
                                <a:ea typeface="宋体" panose="02010600030101010101" pitchFamily="2" charset="-122"/>
                                <a:cs typeface="Cambria Math" panose="02040503050406030204" pitchFamily="18" charset="0"/>
                              </a:rPr>
                              <m:t>⑯</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也。</a:t>
                </a:r>
                <a:r>
                  <a:rPr lang="en-US" altLang="zh-CN" b="1" u="sng" baseline="30000">
                    <a:solidFill>
                      <a:srgbClr val="D73100"/>
                    </a:solidFill>
                    <a:uFill>
                      <a:solidFill>
                        <a:srgbClr val="000000"/>
                      </a:solidFill>
                    </a:uFill>
                    <a:latin typeface="MS Mincho"/>
                    <a:ea typeface="宋体" panose="02010600030101010101" pitchFamily="2" charset="-122"/>
                    <a:cs typeface="Times New Roman" panose="02020603050405020304" pitchFamily="18" charset="0"/>
                  </a:rPr>
                  <a:t>❸</a:t>
                </a:r>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今臣之刀 十九年矣，所解　数千牛矣，</a:t>
                </a:r>
                <a:endPar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lnSpc>
                    <a:spcPct val="140000"/>
                  </a:lnSpc>
                  <a:spcAft>
                    <a:spcPts val="0"/>
                  </a:spcAft>
                </a:pP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为他是用刀砍断骨头。如今我的刀用了十九年</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所宰的牛有几千头了</a:t>
                </a:r>
                <a:r>
                  <a:rPr lang="zh-CN"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xmlns="">
          <p:sp>
            <p:nvSpPr>
              <p:cNvPr id="4" name="内容占位符 1"/>
              <p:cNvSpPr>
                <a:spLocks noGrp="1" noRot="1" noChangeAspect="1" noMove="1" noResize="1" noEditPoints="1" noAdjustHandles="1" noChangeArrowheads="1" noChangeShapeType="1" noTextEdit="1"/>
              </p:cNvSpPr>
              <p:nvPr>
                <p:ph idx="1"/>
              </p:nvPr>
            </p:nvSpPr>
            <p:spPr>
              <a:xfrm>
                <a:off x="360854" y="692696"/>
                <a:ext cx="11485848" cy="5780621"/>
              </a:xfrm>
              <a:blipFill>
                <a:blip r:embed="rId2"/>
                <a:stretch>
                  <a:fillRect l="-796" r="-849" b="-1160"/>
                </a:stretch>
              </a:blipFill>
            </p:spPr>
            <p:txBody>
              <a:bodyPr/>
              <a:lstStyle/>
              <a:p>
                <a:r>
                  <a:rPr lang="zh-CN" altLang="en-US">
                    <a:noFill/>
                  </a:rPr>
                  <a:t> </a:t>
                </a:r>
              </a:p>
            </p:txBody>
          </p:sp>
        </mc:Fallback>
      </mc:AlternateContent>
      <p:pic>
        <p:nvPicPr>
          <p:cNvPr id="3" name="ZZ29.eps" descr="id:2147490293;FounderCES"/>
          <p:cNvPicPr/>
          <p:nvPr/>
        </p:nvPicPr>
        <p:blipFill>
          <a:blip r:embed="rId3"/>
          <a:stretch>
            <a:fillRect/>
          </a:stretch>
        </p:blipFill>
        <p:spPr>
          <a:xfrm>
            <a:off x="9191550" y="2564904"/>
            <a:ext cx="317115" cy="288032"/>
          </a:xfrm>
          <a:prstGeom prst="rect">
            <a:avLst/>
          </a:prstGeom>
        </p:spPr>
      </p:pic>
    </p:spTree>
    <p:extLst>
      <p:ext uri="{BB962C8B-B14F-4D97-AF65-F5344CB8AC3E}">
        <p14:creationId xmlns:p14="http://schemas.microsoft.com/office/powerpoint/2010/main" val="253740023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内容占位符 1"/>
              <p:cNvSpPr>
                <a:spLocks noGrp="1"/>
              </p:cNvSpPr>
              <p:nvPr>
                <p:ph idx="1"/>
              </p:nvPr>
            </p:nvSpPr>
            <p:spPr>
              <a:xfrm>
                <a:off x="360854" y="692696"/>
                <a:ext cx="11485848" cy="5831405"/>
              </a:xfrm>
            </p:spPr>
            <p:txBody>
              <a:bodyPr/>
              <a:lstStyle/>
              <a:p>
                <a:pPr algn="dist" hangingPunct="0">
                  <a:spcAft>
                    <a:spcPts val="0"/>
                  </a:spcAft>
                </a:pPr>
                <a:r>
                  <a:rPr lang="zh-CN" altLang="zh-CN" b="1" u="sng"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而刀刃若 新　 发　 于　　硎</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en-US" altLang="zh-CN" b="1" u="sng">
                                <a:solidFill>
                                  <a:srgbClr val="000000"/>
                                </a:solidFill>
                                <a:uFill>
                                  <a:solidFill>
                                    <a:srgbClr val="000000"/>
                                  </a:solidFill>
                                </a:uFill>
                                <a:latin typeface="Cambria Math" panose="02040503050406030204" pitchFamily="18" charset="0"/>
                                <a:ea typeface="宋体" panose="02010600030101010101" pitchFamily="2" charset="-122"/>
                                <a:cs typeface="Cambria Math" panose="02040503050406030204" pitchFamily="18" charset="0"/>
                              </a:rPr>
                              <m:t>⑰</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。彼　节者有间</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en-US" altLang="zh-CN" b="1" u="sng">
                                <a:solidFill>
                                  <a:srgbClr val="000000"/>
                                </a:solidFill>
                                <a:uFill>
                                  <a:solidFill>
                                    <a:srgbClr val="000000"/>
                                  </a:solidFill>
                                </a:uFill>
                                <a:latin typeface="Cambria Math" panose="02040503050406030204" pitchFamily="18" charset="0"/>
                                <a:ea typeface="宋体" panose="02010600030101010101" pitchFamily="2" charset="-122"/>
                                <a:cs typeface="Cambria Math" panose="02040503050406030204" pitchFamily="18" charset="0"/>
                              </a:rPr>
                              <m:t>⑱</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，而刀</a:t>
                </a:r>
                <a:endPar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但刀刃就像刚从磨刀石上磨出来一样。那牛骨节间有空隙</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而刀刃</a:t>
                </a:r>
                <a:endPar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u="sng"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刃者无厚</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en-US" altLang="zh-CN" b="1" u="sng">
                                <a:solidFill>
                                  <a:srgbClr val="000000"/>
                                </a:solidFill>
                                <a:uFill>
                                  <a:solidFill>
                                    <a:srgbClr val="000000"/>
                                  </a:solidFill>
                                </a:uFill>
                                <a:latin typeface="Cambria Math" panose="02040503050406030204" pitchFamily="18" charset="0"/>
                                <a:ea typeface="宋体" panose="02010600030101010101" pitchFamily="2" charset="-122"/>
                                <a:cs typeface="Cambria Math" panose="02040503050406030204" pitchFamily="18" charset="0"/>
                              </a:rPr>
                              <m:t>⑲</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；以无 厚入有　　　间，恢恢乎</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en-US" altLang="zh-CN" b="1" u="sng">
                                <a:solidFill>
                                  <a:srgbClr val="000000"/>
                                </a:solidFill>
                                <a:uFill>
                                  <a:solidFill>
                                    <a:srgbClr val="000000"/>
                                  </a:solidFill>
                                </a:uFill>
                                <a:latin typeface="Cambria Math" panose="02040503050406030204" pitchFamily="18" charset="0"/>
                                <a:ea typeface="宋体" panose="02010600030101010101" pitchFamily="2" charset="-122"/>
                                <a:cs typeface="Cambria Math" panose="02040503050406030204" pitchFamily="18" charset="0"/>
                              </a:rPr>
                              <m:t>⑳</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其于游　刃</a:t>
                </a:r>
                <a:endPar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很薄</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用很薄的刀刃插入有空隙的骨节</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十分宽绰</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对于刀刃的运转</a:t>
                </a:r>
                <a:endPar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u="sng"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必有余地矣！是以十九年而刀刃若新　　发　于</a:t>
                </a:r>
                <a:endParaRPr lang="zh-CN" altLang="zh-CN"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来说必然是有余地的</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因此十九年了刀刃还像刚从磨刀石上磨出来</a:t>
                </a:r>
                <a:endPar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u="sng"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硎。</a:t>
                </a:r>
                <a:r>
                  <a:rPr lang="en-US" altLang="zh-CN" b="1" u="sng" baseline="30000">
                    <a:solidFill>
                      <a:srgbClr val="D73100"/>
                    </a:solidFill>
                    <a:uFill>
                      <a:solidFill>
                        <a:srgbClr val="000000"/>
                      </a:solidFill>
                    </a:uFill>
                    <a:latin typeface="MS Mincho"/>
                    <a:ea typeface="宋体" panose="02010600030101010101" pitchFamily="2" charset="-122"/>
                    <a:cs typeface="Times New Roman" panose="02020603050405020304" pitchFamily="18" charset="0"/>
                  </a:rPr>
                  <a:t>❹</a:t>
                </a:r>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虽　　然，每 至于 　　　　族</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微软雅黑" panose="020B0503020204020204" pitchFamily="34" charset="-122"/>
                                <a:cs typeface="微软雅黑" panose="020B0503020204020204" pitchFamily="34" charset="-122"/>
                              </a:rPr>
                              <m:t>㉑</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吾 见　 其</a:t>
                </a:r>
                <a:endPar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的。虽然是这样</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每当到了</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筋骨</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交错聚结的地方</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我看到那里</a:t>
                </a:r>
                <a:r>
                  <a:rPr lang="zh-CN" altLang="zh-CN" b="1"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很难</a:t>
                </a:r>
                <a:endPar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xmlns="">
          <p:sp>
            <p:nvSpPr>
              <p:cNvPr id="4" name="内容占位符 1"/>
              <p:cNvSpPr>
                <a:spLocks noGrp="1" noRot="1" noChangeAspect="1" noMove="1" noResize="1" noEditPoints="1" noAdjustHandles="1" noChangeArrowheads="1" noChangeShapeType="1" noTextEdit="1"/>
              </p:cNvSpPr>
              <p:nvPr>
                <p:ph idx="1"/>
              </p:nvPr>
            </p:nvSpPr>
            <p:spPr>
              <a:xfrm>
                <a:off x="360854" y="692696"/>
                <a:ext cx="11485848" cy="5831405"/>
              </a:xfrm>
              <a:blipFill>
                <a:blip r:embed="rId2"/>
                <a:stretch>
                  <a:fillRect l="-796" r="-84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75910160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内容占位符 1"/>
              <p:cNvSpPr>
                <a:spLocks noGrp="1"/>
              </p:cNvSpPr>
              <p:nvPr>
                <p:ph idx="1"/>
              </p:nvPr>
            </p:nvSpPr>
            <p:spPr>
              <a:xfrm>
                <a:off x="360854" y="692696"/>
                <a:ext cx="11485848" cy="5812938"/>
              </a:xfrm>
            </p:spPr>
            <p:txBody>
              <a:bodyPr/>
              <a:lstStyle/>
              <a:p>
                <a:pPr algn="dist" hangingPunct="0">
                  <a:spcAft>
                    <a:spcPts val="0"/>
                  </a:spcAft>
                </a:pPr>
                <a:r>
                  <a:rPr lang="zh-CN" altLang="zh-CN" b="1" u="sng"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难为，怵　 然 为　戒，视　为</a:t>
                </a:r>
                <a:r>
                  <a:rPr lang="en-US" altLang="zh-CN" b="1" u="sng"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u="sng" smtClean="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u="sng" smtClean="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下刀</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就戒惧地产生戒备</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眼睛因为</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筋骨交错聚结的地方</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而凝视不</a:t>
                </a:r>
                <a:endPar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u="sng"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止</a:t>
                </a:r>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，行　　为　　　迟，动 刀甚微。謋</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微软雅黑" panose="020B0503020204020204" pitchFamily="34" charset="-122"/>
                                <a:cs typeface="微软雅黑" panose="020B0503020204020204" pitchFamily="34" charset="-122"/>
                              </a:rPr>
                              <m:t>㉒</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然　　　已解，</a:t>
                </a:r>
                <a:endPar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动作也因此缓慢下来</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动刀非常轻。謋的一声</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牛的骨和肉</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就解</a:t>
                </a:r>
                <a:endPar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u="sng"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如　 土委</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微软雅黑" panose="020B0503020204020204" pitchFamily="34" charset="-122"/>
                                <a:cs typeface="微软雅黑" panose="020B0503020204020204" pitchFamily="34" charset="-122"/>
                              </a:rPr>
                              <m:t>㉓</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地。　　　提刀而立，为之 四 顾，为之</a:t>
                </a:r>
                <a:endPar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dist" hangingPunct="0">
                  <a:spcAft>
                    <a:spcPts val="0"/>
                  </a:spcAft>
                </a:pP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开了</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像泥土散落在地上一样。</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提刀站着</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为此四处张望</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为此悠</a:t>
                </a:r>
                <a:endPar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pPr>
                <a:r>
                  <a:rPr lang="zh-CN" altLang="zh-CN" b="1" u="sng" smtClean="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踌躇　满　志</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微软雅黑" panose="020B0503020204020204" pitchFamily="34" charset="-122"/>
                                <a:cs typeface="微软雅黑" panose="020B0503020204020204" pitchFamily="34" charset="-122"/>
                              </a:rPr>
                              <m:t>㉔</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善</a:t>
                </a:r>
                <a14:m>
                  <m:oMath xmlns:m="http://schemas.openxmlformats.org/officeDocument/2006/math">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sSup>
                          <m:sSupPr>
                            <m:ctrlPr>
                              <a:rPr lang="zh-CN" altLang="zh-CN" b="1" i="1" u="sng">
                                <a:solidFill>
                                  <a:srgbClr val="000000"/>
                                </a:solidFill>
                                <a:uFill>
                                  <a:solidFill>
                                    <a:srgbClr val="000000"/>
                                  </a:solidFill>
                                </a:u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b="1" i="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e>
                          <m:sup>
                            <m:r>
                              <m:rPr>
                                <m:nor/>
                              </m:rPr>
                              <a:rPr lang="zh-CN" altLang="zh-CN" b="1" u="sng">
                                <a:solidFill>
                                  <a:srgbClr val="000000"/>
                                </a:solidFill>
                                <a:uFill>
                                  <a:solidFill>
                                    <a:srgbClr val="000000"/>
                                  </a:solidFill>
                                </a:uFill>
                                <a:latin typeface="Times New Roman" panose="02020603050405020304" pitchFamily="18" charset="0"/>
                                <a:ea typeface="微软雅黑" panose="020B0503020204020204" pitchFamily="34" charset="-122"/>
                                <a:cs typeface="微软雅黑" panose="020B0503020204020204" pitchFamily="34" charset="-122"/>
                              </a:rPr>
                              <m:t>㉕</m:t>
                            </m:r>
                          </m:sup>
                        </m:sSup>
                      </m:e>
                      <m:sup>
                        <m:r>
                          <m:rPr>
                            <m:nor/>
                          </m:rPr>
                          <a:rPr lang="zh-CN" altLang="zh-CN" b="1" u="sng">
                            <a:solidFill>
                              <a:srgbClr val="000000"/>
                            </a:solidFill>
                            <a:uFill>
                              <a:solidFill>
                                <a:srgbClr val="000000"/>
                              </a:solidFill>
                            </a:uFill>
                            <a:latin typeface="Cambria Math" panose="02040503050406030204" pitchFamily="18" charset="0"/>
                            <a:ea typeface="宋体" panose="02010600030101010101" pitchFamily="2" charset="-122"/>
                            <a:cs typeface="Times New Roman" panose="02020603050405020304" pitchFamily="18" charset="0"/>
                          </a:rPr>
                          <m:t>　</m:t>
                        </m:r>
                      </m:sup>
                    </m:sSup>
                  </m:oMath>
                </a14:m>
                <a:r>
                  <a:rPr lang="zh-CN" altLang="zh-CN" b="1"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刀而 藏 之。</a:t>
                </a:r>
                <a:r>
                  <a:rPr lang="en-US" altLang="zh-CN" b="1" u="sng">
                    <a:solidFill>
                      <a:srgbClr val="00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en-US" altLang="zh-CN" b="1" u="sng" baseline="30000" smtClean="0">
                    <a:solidFill>
                      <a:srgbClr val="D73100"/>
                    </a:solidFill>
                    <a:uFill>
                      <a:solidFill>
                        <a:srgbClr val="000000"/>
                      </a:solidFill>
                    </a:uFill>
                    <a:latin typeface="MS Mincho"/>
                    <a:ea typeface="宋体" panose="02010600030101010101" pitchFamily="2" charset="-122"/>
                    <a:cs typeface="Times New Roman" panose="02020603050405020304" pitchFamily="18" charset="0"/>
                  </a:rPr>
                  <a:t>❺</a:t>
                </a:r>
                <a:endParaRPr lang="en-US" altLang="zh-CN" b="1" u="sng" baseline="30000">
                  <a:solidFill>
                    <a:srgbClr val="D73100"/>
                  </a:solidFill>
                  <a:uFill>
                    <a:solidFill>
                      <a:srgbClr val="000000"/>
                    </a:solidFill>
                  </a:uFill>
                  <a:latin typeface="MS Mincho"/>
                  <a:ea typeface="宋体" panose="02010600030101010101" pitchFamily="2" charset="-122"/>
                  <a:cs typeface="Times New Roman" panose="02020603050405020304" pitchFamily="18" charset="0"/>
                </a:endParaRPr>
              </a:p>
              <a:p>
                <a:pPr hangingPunct="0">
                  <a:spcAft>
                    <a:spcPts val="0"/>
                  </a:spcAft>
                </a:pPr>
                <a:r>
                  <a:rPr lang="zh-CN" altLang="zh-CN" b="1"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然自得</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心满意足</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揩拭好刀</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收藏起来。</a:t>
                </a:r>
                <a:r>
                  <a:rPr lang="en-US" altLang="zh-CN" b="1" smtClean="0">
                    <a:solidFill>
                      <a:srgbClr val="000000"/>
                    </a:solidFill>
                    <a:latin typeface="楷体" panose="02010609060101010101" pitchFamily="49" charset="-122"/>
                    <a:ea typeface="宋体" panose="02010600030101010101" pitchFamily="2" charset="-122"/>
                    <a:cs typeface="Times New Roman" panose="02020603050405020304" pitchFamily="18" charset="0"/>
                  </a:rPr>
                  <a:t>”</a:t>
                </a:r>
                <a:endPar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xmlns="">
          <p:sp>
            <p:nvSpPr>
              <p:cNvPr id="4" name="内容占位符 1"/>
              <p:cNvSpPr>
                <a:spLocks noGrp="1" noRot="1" noChangeAspect="1" noMove="1" noResize="1" noEditPoints="1" noAdjustHandles="1" noChangeArrowheads="1" noChangeShapeType="1" noTextEdit="1"/>
              </p:cNvSpPr>
              <p:nvPr>
                <p:ph idx="1"/>
              </p:nvPr>
            </p:nvSpPr>
            <p:spPr>
              <a:xfrm>
                <a:off x="360854" y="692696"/>
                <a:ext cx="11485848" cy="5812938"/>
              </a:xfrm>
              <a:blipFill>
                <a:blip r:embed="rId2"/>
                <a:stretch>
                  <a:fillRect l="-796" r="-84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93328811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1"/>
          <p:cNvSpPr txBox="1">
            <a:spLocks/>
          </p:cNvSpPr>
          <p:nvPr/>
        </p:nvSpPr>
        <p:spPr bwMode="auto">
          <a:xfrm>
            <a:off x="360854" y="980728"/>
            <a:ext cx="11485848" cy="5078313"/>
          </a:xfrm>
          <a:prstGeom prst="rect">
            <a:avLst/>
          </a:prstGeom>
          <a:noFill/>
          <a:ln w="19050">
            <a:solidFill>
              <a:srgbClr val="EF412A"/>
            </a:solidFill>
            <a:prstDash val="sys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dist">
              <a:spcAft>
                <a:spcPts val="0"/>
              </a:spcAft>
            </a:pP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①</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道</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天道</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自然的规律。</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②</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进乎技矣</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超过技术了。进</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超过。技</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具体的操作技术。</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③</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无非牛者</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没有不是</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完整的</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牛的。意思是跟一般人所见的一样。</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④</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未尝见全牛也</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未曾看到完整的牛了。这是说对牛的全身结构完全摸清了</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不再把一头牛看成全牛</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而是把它看成可以拆解的东西。</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⑤</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遇</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接触。</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⑥</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官知止而神欲行</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感觉器官的作用停止了</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而精神在活动。意思是</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解牛时可以不用感觉器官</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而只靠精神活动来行事。神欲</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精神活动。</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⑦</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天理</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这里指牛体的自然结构。</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⑧</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批大郤</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xì</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击入大的</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筋骨连接处的</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缝隙。批</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击。郤</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a:t>
            </a:r>
            <a:r>
              <a:rPr lang="en-US" altLang="zh-CN"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隙</a:t>
            </a:r>
            <a:r>
              <a:rPr lang="en-US" altLang="zh-CN"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空隙。</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⑨</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导大窾</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kuǎn</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引刀进入</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骨节</a:t>
            </a:r>
            <a:r>
              <a:rPr lang="zh-CN" altLang="zh-CN" b="1"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之间的</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空处。导</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引导</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这里指引刀进入。窾</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空</a:t>
            </a:r>
            <a:endParaRPr lang="en-US" altLang="zh-CN" b="1"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a:spcAft>
                <a:spcPts val="0"/>
              </a:spcAft>
            </a:pPr>
            <a:r>
              <a:rPr lang="zh-CN" altLang="zh-CN" b="1"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隙</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⑩</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因其固然</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顺着牛体本来的结构</a:t>
            </a:r>
            <a:r>
              <a:rPr lang="zh-CN" altLang="zh-CN" b="1"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04110702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1"/>
          <p:cNvSpPr txBox="1">
            <a:spLocks/>
          </p:cNvSpPr>
          <p:nvPr/>
        </p:nvSpPr>
        <p:spPr bwMode="auto">
          <a:xfrm>
            <a:off x="360854" y="1196752"/>
            <a:ext cx="11485848" cy="4524315"/>
          </a:xfrm>
          <a:prstGeom prst="rect">
            <a:avLst/>
          </a:prstGeom>
          <a:noFill/>
          <a:ln w="19050">
            <a:solidFill>
              <a:srgbClr val="EF412A"/>
            </a:solidFill>
            <a:prstDash val="sysDash"/>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US" altLang="zh-CN" b="1" smtClean="0">
                <a:solidFill>
                  <a:srgbClr val="000000"/>
                </a:solidFill>
                <a:latin typeface="MS Mincho"/>
                <a:ea typeface="宋体" panose="02010600030101010101" pitchFamily="2" charset="-122"/>
                <a:cs typeface="Times New Roman" panose="02020603050405020304" pitchFamily="18" charset="0"/>
              </a:rPr>
              <a:t>⑪</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技经肯綮</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qìng</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之未尝</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脉络相连和筋骨相结合的地方</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不曾拿刀去尝试。意思是</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用刀的技术高超</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从不经过容易使刀口钝折的地方。技</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应是</a:t>
            </a:r>
            <a:r>
              <a:rPr lang="en-US" altLang="zh-CN"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枝</a:t>
            </a:r>
            <a:r>
              <a:rPr lang="en-US" altLang="zh-CN" b="1">
                <a:solidFill>
                  <a:srgbClr val="000000"/>
                </a:solidFill>
                <a:latin typeface="仿宋" panose="02010609060101010101" pitchFamily="49"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指支脉。经</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指经脉。肯</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附在骨上的肉。綮</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筋骨结合处。</a:t>
            </a:r>
            <a:r>
              <a:rPr lang="en-US" altLang="zh-CN" b="1">
                <a:solidFill>
                  <a:srgbClr val="000000"/>
                </a:solidFill>
                <a:latin typeface="MS Mincho"/>
                <a:ea typeface="宋体" panose="02010600030101010101" pitchFamily="2" charset="-122"/>
                <a:cs typeface="Times New Roman" panose="02020603050405020304" pitchFamily="18" charset="0"/>
              </a:rPr>
              <a:t>⑫</a:t>
            </a: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gū</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大骨。</a:t>
            </a:r>
            <a:r>
              <a:rPr lang="en-US" altLang="zh-CN" b="1">
                <a:solidFill>
                  <a:srgbClr val="000000"/>
                </a:solidFill>
                <a:latin typeface="MS Mincho"/>
                <a:ea typeface="宋体" panose="02010600030101010101" pitchFamily="2" charset="-122"/>
                <a:cs typeface="Times New Roman" panose="02020603050405020304" pitchFamily="18" charset="0"/>
              </a:rPr>
              <a:t>⑬</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更换。</a:t>
            </a:r>
            <a:r>
              <a:rPr lang="en-US" altLang="zh-CN" b="1">
                <a:solidFill>
                  <a:srgbClr val="000000"/>
                </a:solidFill>
                <a:latin typeface="MS Mincho"/>
                <a:ea typeface="宋体" panose="02010600030101010101" pitchFamily="2" charset="-122"/>
                <a:cs typeface="Times New Roman" panose="02020603050405020304" pitchFamily="18" charset="0"/>
              </a:rPr>
              <a:t>⑭</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割</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割肉。</a:t>
            </a:r>
            <a:r>
              <a:rPr lang="en-US" altLang="zh-CN" b="1">
                <a:solidFill>
                  <a:srgbClr val="000000"/>
                </a:solidFill>
                <a:latin typeface="MS Mincho"/>
                <a:ea typeface="宋体" panose="02010600030101010101" pitchFamily="2" charset="-122"/>
                <a:cs typeface="Times New Roman" panose="02020603050405020304" pitchFamily="18" charset="0"/>
              </a:rPr>
              <a:t>⑮</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族庖</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一般的厨师。族</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众。</a:t>
            </a:r>
            <a:r>
              <a:rPr lang="en-US" altLang="zh-CN" b="1">
                <a:solidFill>
                  <a:srgbClr val="000000"/>
                </a:solidFill>
                <a:latin typeface="MS Mincho"/>
                <a:ea typeface="宋体" panose="02010600030101010101" pitchFamily="2" charset="-122"/>
                <a:cs typeface="Times New Roman" panose="02020603050405020304" pitchFamily="18" charset="0"/>
              </a:rPr>
              <a:t>⑯</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折</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断</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指用刀砍断骨</a:t>
            </a:r>
            <a:r>
              <a:rPr lang="zh-CN" altLang="zh-CN"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头。</a:t>
            </a:r>
            <a:r>
              <a:rPr lang="en-US" altLang="zh-CN" b="1" spc="-100">
                <a:solidFill>
                  <a:srgbClr val="000000"/>
                </a:solidFill>
                <a:latin typeface="MS Mincho"/>
                <a:ea typeface="宋体" panose="02010600030101010101" pitchFamily="2" charset="-122"/>
                <a:cs typeface="Times New Roman" panose="02020603050405020304" pitchFamily="18" charset="0"/>
              </a:rPr>
              <a:t>⑰</a:t>
            </a:r>
            <a:r>
              <a:rPr lang="zh-CN" altLang="zh-CN"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新发于硎</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xíng</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刚从磨刀石上磨出来。硎</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磨刀石。</a:t>
            </a:r>
            <a:r>
              <a:rPr lang="en-US" altLang="zh-CN" b="1" spc="-100">
                <a:solidFill>
                  <a:srgbClr val="000000"/>
                </a:solidFill>
                <a:latin typeface="MS Mincho"/>
                <a:ea typeface="宋体" panose="02010600030101010101" pitchFamily="2" charset="-122"/>
                <a:cs typeface="Times New Roman" panose="02020603050405020304" pitchFamily="18" charset="0"/>
              </a:rPr>
              <a:t>⑱</a:t>
            </a:r>
            <a:r>
              <a:rPr lang="zh-CN" altLang="zh-CN"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间</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jiàn</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空隙。</a:t>
            </a:r>
            <a:r>
              <a:rPr lang="en-US" altLang="zh-CN" b="1">
                <a:solidFill>
                  <a:srgbClr val="000000"/>
                </a:solidFill>
                <a:latin typeface="MS Mincho"/>
                <a:ea typeface="宋体" panose="02010600030101010101" pitchFamily="2" charset="-122"/>
                <a:cs typeface="Times New Roman" panose="02020603050405020304" pitchFamily="18" charset="0"/>
              </a:rPr>
              <a:t>⑲</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无厚</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没有厚度。这里形容刀口薄。</a:t>
            </a:r>
            <a:r>
              <a:rPr lang="en-US" altLang="zh-CN" b="1">
                <a:solidFill>
                  <a:srgbClr val="000000"/>
                </a:solidFill>
                <a:latin typeface="MS Mincho"/>
                <a:ea typeface="宋体" panose="02010600030101010101" pitchFamily="2" charset="-122"/>
                <a:cs typeface="Times New Roman" panose="02020603050405020304" pitchFamily="18" charset="0"/>
              </a:rPr>
              <a:t>⑳</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恢恢乎</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宽绰的样子。</a:t>
            </a:r>
            <a:r>
              <a:rPr lang="zh-CN" altLang="zh-CN" b="1">
                <a:solidFill>
                  <a:srgbClr val="000000"/>
                </a:solidFill>
                <a:latin typeface="Times New Roman" panose="02020603050405020304" pitchFamily="18" charset="0"/>
                <a:ea typeface="微软雅黑" panose="020B0503020204020204" pitchFamily="34" charset="-122"/>
                <a:cs typeface="微软雅黑" panose="020B0503020204020204" pitchFamily="34" charset="-122"/>
              </a:rPr>
              <a:t>㉑</a:t>
            </a:r>
            <a:r>
              <a:rPr lang="zh-CN" altLang="zh-CN" b="1">
                <a:solidFill>
                  <a:srgbClr val="000000"/>
                </a:solidFill>
                <a:latin typeface="Times New Roman" panose="02020603050405020304" pitchFamily="18" charset="0"/>
                <a:ea typeface="仿宋" panose="02010609060101010101" pitchFamily="49" charset="-122"/>
                <a:cs typeface="仿宋" panose="02010609060101010101" pitchFamily="49" charset="-122"/>
              </a:rPr>
              <a:t>族</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筋骨</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交错聚结的地方。</a:t>
            </a:r>
            <a:r>
              <a:rPr lang="zh-CN" altLang="zh-CN" b="1">
                <a:solidFill>
                  <a:srgbClr val="000000"/>
                </a:solidFill>
                <a:latin typeface="Times New Roman" panose="02020603050405020304" pitchFamily="18" charset="0"/>
                <a:ea typeface="微软雅黑" panose="020B0503020204020204" pitchFamily="34" charset="-122"/>
                <a:cs typeface="微软雅黑" panose="020B0503020204020204" pitchFamily="34" charset="-122"/>
              </a:rPr>
              <a:t>㉒</a:t>
            </a:r>
            <a:r>
              <a:rPr lang="zh-CN" altLang="zh-CN" b="1">
                <a:solidFill>
                  <a:srgbClr val="000000"/>
                </a:solidFill>
                <a:latin typeface="Times New Roman" panose="02020603050405020304" pitchFamily="18" charset="0"/>
                <a:ea typeface="仿宋" panose="02010609060101010101" pitchFamily="49" charset="-122"/>
                <a:cs typeface="仿宋" panose="02010609060101010101" pitchFamily="49" charset="-122"/>
              </a:rPr>
              <a:t>謋</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huò</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拟声词</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迅速裂开的声音。这里形容骨与肉分开的声音。</a:t>
            </a:r>
            <a:r>
              <a:rPr lang="zh-CN" altLang="zh-CN" b="1">
                <a:solidFill>
                  <a:srgbClr val="000000"/>
                </a:solidFill>
                <a:latin typeface="Times New Roman" panose="02020603050405020304" pitchFamily="18" charset="0"/>
                <a:ea typeface="微软雅黑" panose="020B0503020204020204" pitchFamily="34" charset="-122"/>
                <a:cs typeface="微软雅黑" panose="020B0503020204020204" pitchFamily="34" charset="-122"/>
              </a:rPr>
              <a:t>㉓</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委</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散落</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卸落。</a:t>
            </a:r>
            <a:r>
              <a:rPr lang="zh-CN" altLang="zh-CN" b="1">
                <a:solidFill>
                  <a:srgbClr val="000000"/>
                </a:solidFill>
                <a:latin typeface="Times New Roman" panose="02020603050405020304" pitchFamily="18" charset="0"/>
                <a:ea typeface="微软雅黑" panose="020B0503020204020204" pitchFamily="34" charset="-122"/>
                <a:cs typeface="微软雅黑" panose="020B0503020204020204" pitchFamily="34" charset="-122"/>
              </a:rPr>
              <a:t>㉔</a:t>
            </a:r>
            <a:r>
              <a:rPr lang="zh-CN" altLang="zh-CN" b="1">
                <a:solidFill>
                  <a:srgbClr val="000000"/>
                </a:solidFill>
                <a:latin typeface="Times New Roman" panose="02020603050405020304" pitchFamily="18" charset="0"/>
                <a:ea typeface="仿宋" panose="02010609060101010101" pitchFamily="49" charset="-122"/>
                <a:cs typeface="仿宋" panose="02010609060101010101" pitchFamily="49" charset="-122"/>
              </a:rPr>
              <a:t>踌躇满志</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悠然自得</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心满意足。</a:t>
            </a:r>
            <a:r>
              <a:rPr lang="zh-CN" altLang="zh-CN" b="1">
                <a:solidFill>
                  <a:srgbClr val="000000"/>
                </a:solidFill>
                <a:latin typeface="Times New Roman" panose="02020603050405020304" pitchFamily="18" charset="0"/>
                <a:ea typeface="微软雅黑" panose="020B0503020204020204" pitchFamily="34" charset="-122"/>
                <a:cs typeface="微软雅黑" panose="020B0503020204020204" pitchFamily="34" charset="-122"/>
              </a:rPr>
              <a:t>㉕</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善</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这里指揩拭。</a:t>
            </a:r>
            <a:endParaRPr lang="zh-CN" altLang="zh-CN" sz="105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4" name="ZZ30.eps" descr="id:2147490321;FounderCES"/>
          <p:cNvPicPr/>
          <p:nvPr/>
        </p:nvPicPr>
        <p:blipFill>
          <a:blip r:embed="rId2"/>
          <a:stretch>
            <a:fillRect/>
          </a:stretch>
        </p:blipFill>
        <p:spPr>
          <a:xfrm>
            <a:off x="8903518" y="2492896"/>
            <a:ext cx="332391" cy="350262"/>
          </a:xfrm>
          <a:prstGeom prst="rect">
            <a:avLst/>
          </a:prstGeom>
        </p:spPr>
      </p:pic>
    </p:spTree>
    <p:extLst>
      <p:ext uri="{BB962C8B-B14F-4D97-AF65-F5344CB8AC3E}">
        <p14:creationId xmlns:p14="http://schemas.microsoft.com/office/powerpoint/2010/main" val="370492037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334566" y="1114866"/>
            <a:ext cx="11593288" cy="3898310"/>
          </a:xfrm>
          <a:prstGeom prst="rect">
            <a:avLst/>
          </a:prstGeom>
        </p:spPr>
      </p:pic>
      <p:sp>
        <p:nvSpPr>
          <p:cNvPr id="5" name="内容占位符 2"/>
          <p:cNvSpPr txBox="1">
            <a:spLocks/>
          </p:cNvSpPr>
          <p:nvPr/>
        </p:nvSpPr>
        <p:spPr bwMode="auto">
          <a:xfrm>
            <a:off x="360854" y="1618922"/>
            <a:ext cx="11485848"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a:solidFill>
                  <a:srgbClr val="D73100"/>
                </a:solidFill>
                <a:latin typeface="MS Mincho"/>
                <a:ea typeface="宋体" panose="02010600030101010101" pitchFamily="2" charset="-122"/>
                <a:cs typeface="Times New Roman" panose="02020603050405020304" pitchFamily="18" charset="0"/>
              </a:rPr>
              <a:t>❸</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用良庖、族庖来反衬，说明庖丁解牛技艺的高超，也说明了</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有道</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无道</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的不同，强调</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道</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的重要性。</a:t>
            </a:r>
            <a:endPar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dist">
              <a:spcAft>
                <a:spcPts val="0"/>
              </a:spcAft>
            </a:pP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b="1">
                <a:solidFill>
                  <a:srgbClr val="D73100"/>
                </a:solidFill>
                <a:latin typeface="MS Mincho"/>
                <a:ea typeface="宋体" panose="02010600030101010101" pitchFamily="2" charset="-122"/>
                <a:cs typeface="Times New Roman" panose="02020603050405020304" pitchFamily="18" charset="0"/>
              </a:rPr>
              <a:t>❹</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总结上文，说明十九年来宰牛数千而刀刃如初的原因。到此，庖丁阐述了</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道</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的境界。其外在表现是</a:t>
            </a:r>
            <a:r>
              <a:rPr lang="en-US" altLang="zh-CN" b="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刀十九年矣，所解数千牛矣，</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而刀刃若新发于硎</a:t>
            </a:r>
            <a:r>
              <a:rPr lang="en-US" altLang="zh-CN" b="1" spc="-10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；其内在本质是</a:t>
            </a:r>
            <a:r>
              <a:rPr lang="en-US" altLang="zh-CN" b="1" spc="-10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恢恢乎其于游刃必有余地矣</a:t>
            </a:r>
            <a:r>
              <a:rPr lang="en-US" altLang="zh-CN" b="1" spc="-10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；达于</a:t>
            </a:r>
            <a:r>
              <a:rPr lang="en-US" altLang="zh-CN" b="1" spc="-10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道</a:t>
            </a:r>
            <a:r>
              <a:rPr lang="en-US" altLang="zh-CN" b="1" spc="-10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之境界的方法是</a:t>
            </a:r>
            <a:r>
              <a:rPr lang="en-US" altLang="zh-CN" b="1" spc="-10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依乎</a:t>
            </a:r>
            <a:r>
              <a:rPr lang="zh-CN" altLang="zh-CN" b="1" spc="-1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a:t>
            </a:r>
            <a:endParaRPr lang="en-US" altLang="zh-CN" b="1" spc="-1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pPr>
            <a:r>
              <a:rPr lang="zh-CN" altLang="zh-CN" b="1" spc="-1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理</a:t>
            </a:r>
            <a:r>
              <a:rPr lang="en-US" altLang="zh-CN" b="1" spc="-10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因其固然</a:t>
            </a:r>
            <a:r>
              <a:rPr lang="en-US" altLang="zh-CN" b="1" spc="-10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以无厚入有间</a:t>
            </a:r>
            <a:r>
              <a:rPr lang="en-US" altLang="zh-CN" b="1" spc="-10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b="1" spc="-1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pc="-1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clrChange>
              <a:clrFrom>
                <a:srgbClr val="FEF2E3"/>
              </a:clrFrom>
              <a:clrTo>
                <a:srgbClr val="FEF2E3">
                  <a:alpha val="0"/>
                </a:srgbClr>
              </a:clrTo>
            </a:clrChange>
          </a:blip>
          <a:stretch>
            <a:fillRect/>
          </a:stretch>
        </p:blipFill>
        <p:spPr>
          <a:xfrm>
            <a:off x="5591150" y="1114866"/>
            <a:ext cx="981752" cy="550739"/>
          </a:xfrm>
          <a:prstGeom prst="rect">
            <a:avLst/>
          </a:prstGeom>
        </p:spPr>
      </p:pic>
    </p:spTree>
    <p:extLst>
      <p:ext uri="{BB962C8B-B14F-4D97-AF65-F5344CB8AC3E}">
        <p14:creationId xmlns:p14="http://schemas.microsoft.com/office/powerpoint/2010/main" val="3830923944"/>
      </p:ext>
    </p:extLst>
  </p:cSld>
  <p:clrMapOvr>
    <a:masterClrMapping/>
  </p:clrMapOvr>
</p:sld>
</file>

<file path=ppt/theme/theme1.xml><?xml version="1.0" encoding="utf-8"?>
<a:theme xmlns:a="http://schemas.openxmlformats.org/drawingml/2006/main" na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19050" algn="ctr">
          <a:solidFill>
            <a:srgbClr val="003300"/>
          </a:solidFill>
          <a:miter lim="800000"/>
        </a:ln>
      </a:spPr>
      <a:bodyPr vert="horz" wrap="none" lIns="91440" tIns="45720" rIns="91440" bIns="45720" numCol="1" rtlCol="0" anchor="ctr" anchorCtr="0" compatLnSpc="1">
        <a:spAutoFit/>
      </a:bodyPr>
      <a:lstStyle>
        <a:defPPr algn="just">
          <a:spcAft>
            <a:spcPts val="0"/>
          </a:spcAft>
          <a:defRPr sz="2800" kern="100" dirty="0" smtClean="0">
            <a:solidFill>
              <a:srgbClr val="FF0000"/>
            </a:solidFill>
          </a:defRPr>
        </a:defPPr>
      </a:lstStyle>
    </a:spDef>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ctr">
          <a:defRPr sz="2800" b="1" kern="100">
            <a:solidFill>
              <a:srgbClr val="FF0000"/>
            </a:solidFill>
            <a:cs typeface="Times New Roman" panose="02020603050405020304" pitchFamily="18"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915</TotalTime>
  <Words>5895</Words>
  <Application>Microsoft Office PowerPoint</Application>
  <PresentationFormat>自定义</PresentationFormat>
  <Paragraphs>486</Paragraphs>
  <Slides>110</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110</vt:i4>
      </vt:variant>
    </vt:vector>
  </HeadingPairs>
  <TitlesOfParts>
    <vt:vector size="123" baseType="lpstr">
      <vt:lpstr>MS Mincho</vt:lpstr>
      <vt:lpstr>方正清刻本悦宋简体</vt:lpstr>
      <vt:lpstr>仿宋</vt:lpstr>
      <vt:lpstr>黑体</vt:lpstr>
      <vt:lpstr>楷体</vt:lpstr>
      <vt:lpstr>思源黑体 CN Light</vt:lpstr>
      <vt:lpstr>宋体</vt:lpstr>
      <vt:lpstr>微软雅黑</vt:lpstr>
      <vt:lpstr>Arial</vt:lpstr>
      <vt:lpstr>Calibri</vt:lpstr>
      <vt:lpstr>Cambria Math</vt:lpstr>
      <vt:lpstr>Times New Roman</vt:lpstr>
      <vt:lpstr>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金状元</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陈丽：15106785299</dc:creator>
  <cp:lastModifiedBy>Administrator</cp:lastModifiedBy>
  <cp:revision>640</cp:revision>
  <dcterms:created xsi:type="dcterms:W3CDTF">2020-11-06T05:24:00Z</dcterms:created>
  <dcterms:modified xsi:type="dcterms:W3CDTF">2025-11-07T09:15:13Z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2052-11.1.0.9021</vt:lpwstr>
  </property>
</Properties>
</file>